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57" r:id="rId3"/>
    <p:sldId id="269" r:id="rId4"/>
    <p:sldId id="273" r:id="rId5"/>
    <p:sldId id="263" r:id="rId6"/>
    <p:sldId id="272" r:id="rId7"/>
    <p:sldId id="259" r:id="rId8"/>
    <p:sldId id="270" r:id="rId9"/>
    <p:sldId id="26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3C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B33BB8-6C7A-4BE0-9B55-9EAC48D52EC6}" type="datetimeFigureOut">
              <a:rPr lang="en-US"/>
              <a:t>9/1/2026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F7AA83-DE31-4E93-AB07-EF7FB05F667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212903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11EF64-F73B-4314-BB6F-BC0937BBDF19}" type="datetimeFigureOut">
              <a:rPr lang="en-US"/>
              <a:t>9/1/2026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5E2820-AFE1-45FA-949E-17BDB534E1D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57997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91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9355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149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213" y="304800"/>
            <a:ext cx="7091361" cy="2793906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66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213" y="3108804"/>
            <a:ext cx="7091361" cy="8382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/>
              <a:t>9/1/2026</a:t>
            </a:fld>
            <a:endParaRPr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0547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F48E-ABA0-4B58-B562-D1D7408067C4}" type="datetime1">
              <a:rPr lang="en-US"/>
              <a:t>9/1/2026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9990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0013" y="1600200"/>
            <a:ext cx="6400801" cy="2486025"/>
          </a:xfrm>
        </p:spPr>
        <p:txBody>
          <a:bodyPr anchor="b">
            <a:norm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80011" y="4105029"/>
            <a:ext cx="6400801" cy="9144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5034C-8BD9-4B0C-893B-33834FAB227F}" type="datetime1">
              <a:rPr lang="en-US"/>
              <a:t>9/1/2026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17916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8213" y="1600200"/>
            <a:ext cx="4572000" cy="4114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08813" y="1600200"/>
            <a:ext cx="4572000" cy="4114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787AA-CBCD-47F9-A04C-7106C508CDE4}" type="datetime1">
              <a:rPr lang="en-US"/>
              <a:t>9/1/2026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7751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8213" y="2505075"/>
            <a:ext cx="4572000" cy="33375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0088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008813" y="2505075"/>
            <a:ext cx="4572000" cy="33375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C9DD-75F5-4611-BA0B-CFB1A226639C}" type="datetime1">
              <a:rPr lang="en-US"/>
              <a:t>9/1/2026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33046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0F1F9-2D3D-4243-878F-D000C3F2A1C4}" type="datetime1">
              <a:rPr lang="en-US"/>
              <a:t>9/1/2026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98309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BCBE8-1824-4658-A8BB-BECFAEB7E35A}" type="datetime1">
              <a:rPr lang="en-US"/>
              <a:t>9/1/2026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22526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3813" y="533400"/>
            <a:ext cx="6858000" cy="4800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CD17-C377-4DE5-9FCA-CC7471605C58}" type="datetime1">
              <a:rPr lang="en-US"/>
              <a:t>9/1/2026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7700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1293812" y="533400"/>
            <a:ext cx="6858001" cy="4800600"/>
          </a:xfrm>
          <a:prstGeom prst="roundRect">
            <a:avLst>
              <a:gd name="adj" fmla="val 4409"/>
            </a:avLst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408112" y="647700"/>
            <a:ext cx="6629400" cy="4572000"/>
          </a:xfrm>
          <a:prstGeom prst="roundRect">
            <a:avLst>
              <a:gd name="adj" fmla="val 3725"/>
            </a:avLst>
          </a:prstGeom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E9F02-BE96-4BAE-86A5-1FA60D24CAE2}" type="datetime1">
              <a:rPr lang="en-US"/>
              <a:t>9/1/2026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39301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7AEA-BBBB-4C9B-AB23-214EAA8AB789}" type="datetime1">
              <a:rPr lang="en-US"/>
              <a:t>9/1/2026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7666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65014" y="304801"/>
            <a:ext cx="17158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09800" y="304801"/>
            <a:ext cx="7502814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1CA30-F5CD-4CA0-B16A-349C6F830700}" type="datetime1">
              <a:rPr lang="en-US"/>
              <a:t>9/1/2026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994977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08213" y="304800"/>
            <a:ext cx="9372600" cy="12004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93726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3576" y="6505078"/>
            <a:ext cx="964036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9D3B9702-7FBF-4720-8670-571C5E7EEDDE}" type="datetime1">
              <a:rPr lang="en-US" smtClean="0"/>
              <a:pPr/>
              <a:t>9/1/2026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80159" y="6505078"/>
            <a:ext cx="687641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580814" y="6280298"/>
            <a:ext cx="533399" cy="3491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>
                <a:solidFill>
                  <a:srgbClr val="AB3C19"/>
                </a:solidFill>
              </a:defRPr>
            </a:lvl1pPr>
          </a:lstStyle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255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www.rosegrove.lancs.sch.uk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5516" y="659907"/>
            <a:ext cx="7091361" cy="2793906"/>
          </a:xfrm>
        </p:spPr>
        <p:txBody>
          <a:bodyPr/>
          <a:lstStyle/>
          <a:p>
            <a:r>
              <a:rPr lang="en-US" dirty="0">
                <a:latin typeface="Debbie" pitchFamily="2" charset="0"/>
              </a:rPr>
              <a:t>The Early Years Foundation Stage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66C3976-B86F-439A-BB9C-4A38B70328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880" y="345535"/>
            <a:ext cx="1194881" cy="1172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4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7786" y="248574"/>
            <a:ext cx="9372600" cy="747655"/>
          </a:xfrm>
        </p:spPr>
        <p:txBody>
          <a:bodyPr>
            <a:normAutofit/>
          </a:bodyPr>
          <a:lstStyle/>
          <a:p>
            <a:pPr algn="ctr"/>
            <a:r>
              <a:rPr lang="fr-FR" sz="4000" b="1" dirty="0">
                <a:latin typeface="Debbie" pitchFamily="2" charset="0"/>
              </a:rPr>
              <a:t>What is the EYFS?</a:t>
            </a:r>
            <a:endParaRPr lang="en-US" sz="4000" b="1" dirty="0">
              <a:latin typeface="Debbie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7786" y="1245093"/>
            <a:ext cx="9372600" cy="411480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en-US" sz="2200" dirty="0">
                <a:latin typeface="Debbie" pitchFamily="2" charset="0"/>
              </a:rPr>
              <a:t>The EYFS is the stage of education for children from birth to the end of reception year.</a:t>
            </a:r>
          </a:p>
          <a:p>
            <a:pPr marL="45720" indent="0" algn="ctr">
              <a:buNone/>
            </a:pPr>
            <a:r>
              <a:rPr lang="en-US" sz="2200" dirty="0">
                <a:latin typeface="Debbie" pitchFamily="2" charset="0"/>
              </a:rPr>
              <a:t>It is based on the recognition that children learn best through </a:t>
            </a:r>
            <a:r>
              <a:rPr lang="en-US" sz="2200" b="1" dirty="0">
                <a:latin typeface="Debbie" pitchFamily="2" charset="0"/>
              </a:rPr>
              <a:t>play</a:t>
            </a:r>
            <a:r>
              <a:rPr lang="en-US" sz="2200" dirty="0">
                <a:latin typeface="Debbie" pitchFamily="2" charset="0"/>
              </a:rPr>
              <a:t> and </a:t>
            </a:r>
            <a:r>
              <a:rPr lang="en-US" sz="2200" b="1" dirty="0">
                <a:latin typeface="Debbie" pitchFamily="2" charset="0"/>
              </a:rPr>
              <a:t>active learning.                                 </a:t>
            </a:r>
            <a:r>
              <a:rPr lang="en-US" sz="2200" dirty="0">
                <a:latin typeface="Debbie" pitchFamily="2" charset="0"/>
                <a:sym typeface="Comic Sans MS" pitchFamily="66" charset="0"/>
              </a:rPr>
              <a:t>It is developed around four themes that underpin the EYFS: </a:t>
            </a:r>
          </a:p>
          <a:p>
            <a:pPr marL="39688" indent="0" algn="ctr">
              <a:buNone/>
              <a:defRPr/>
            </a:pPr>
            <a:r>
              <a:rPr lang="en-US" sz="2200" dirty="0">
                <a:latin typeface="Debbie" pitchFamily="2" charset="0"/>
                <a:sym typeface="Comic Sans MS" pitchFamily="66" charset="0"/>
              </a:rPr>
              <a:t>1. </a:t>
            </a:r>
            <a:r>
              <a:rPr lang="en-US" sz="2200" b="1" dirty="0">
                <a:latin typeface="Debbie" pitchFamily="2" charset="0"/>
                <a:sym typeface="Comic Sans MS" pitchFamily="66" charset="0"/>
              </a:rPr>
              <a:t>A unique Child- </a:t>
            </a:r>
            <a:r>
              <a:rPr lang="en-US" sz="2200" dirty="0">
                <a:latin typeface="Debbie" pitchFamily="2" charset="0"/>
                <a:sym typeface="Comic Sans MS" pitchFamily="66" charset="0"/>
              </a:rPr>
              <a:t>Observe what a child is learning</a:t>
            </a:r>
          </a:p>
          <a:p>
            <a:pPr marL="39688" indent="0" algn="ctr">
              <a:buNone/>
              <a:defRPr/>
            </a:pPr>
            <a:r>
              <a:rPr lang="en-US" sz="2200" dirty="0">
                <a:latin typeface="Debbie" pitchFamily="2" charset="0"/>
                <a:sym typeface="Comic Sans MS" pitchFamily="66" charset="0"/>
              </a:rPr>
              <a:t>2. </a:t>
            </a:r>
            <a:r>
              <a:rPr lang="en-US" sz="2200" b="1" dirty="0">
                <a:latin typeface="Debbie" pitchFamily="2" charset="0"/>
                <a:sym typeface="Comic Sans MS" pitchFamily="66" charset="0"/>
              </a:rPr>
              <a:t>Positive Relationships- </a:t>
            </a:r>
            <a:r>
              <a:rPr lang="en-US" sz="2200" dirty="0">
                <a:latin typeface="Debbie" pitchFamily="2" charset="0"/>
                <a:sym typeface="Comic Sans MS" pitchFamily="66" charset="0"/>
              </a:rPr>
              <a:t>What adults can do</a:t>
            </a:r>
          </a:p>
          <a:p>
            <a:pPr marL="39688" indent="0" algn="ctr">
              <a:buNone/>
              <a:defRPr/>
            </a:pPr>
            <a:r>
              <a:rPr lang="en-US" sz="2200" dirty="0">
                <a:latin typeface="Debbie" pitchFamily="2" charset="0"/>
                <a:sym typeface="Comic Sans MS" pitchFamily="66" charset="0"/>
              </a:rPr>
              <a:t>3. </a:t>
            </a:r>
            <a:r>
              <a:rPr lang="en-US" sz="2200" b="1" dirty="0">
                <a:latin typeface="Debbie" pitchFamily="2" charset="0"/>
                <a:sym typeface="Comic Sans MS" pitchFamily="66" charset="0"/>
              </a:rPr>
              <a:t>Enabling Environments- </a:t>
            </a:r>
            <a:r>
              <a:rPr lang="en-US" sz="2200" dirty="0">
                <a:latin typeface="Debbie" pitchFamily="2" charset="0"/>
                <a:sym typeface="Comic Sans MS" pitchFamily="66" charset="0"/>
              </a:rPr>
              <a:t>What adults could provide</a:t>
            </a:r>
          </a:p>
          <a:p>
            <a:pPr marL="39688" indent="0" algn="ctr">
              <a:buNone/>
              <a:defRPr/>
            </a:pPr>
            <a:r>
              <a:rPr lang="en-US" sz="2200" dirty="0">
                <a:latin typeface="Debbie" pitchFamily="2" charset="0"/>
                <a:sym typeface="Comic Sans MS" pitchFamily="66" charset="0"/>
              </a:rPr>
              <a:t>4. </a:t>
            </a:r>
            <a:r>
              <a:rPr lang="en-US" sz="2200" b="1" dirty="0">
                <a:latin typeface="Debbie" pitchFamily="2" charset="0"/>
                <a:sym typeface="Comic Sans MS" pitchFamily="66" charset="0"/>
              </a:rPr>
              <a:t>Learning and Developing- </a:t>
            </a:r>
            <a:r>
              <a:rPr lang="en-US" sz="2200" dirty="0">
                <a:latin typeface="Debbie" pitchFamily="2" charset="0"/>
                <a:sym typeface="Comic Sans MS" pitchFamily="66" charset="0"/>
              </a:rPr>
              <a:t>Children’s achievements through the above</a:t>
            </a:r>
          </a:p>
          <a:p>
            <a:pPr marL="45720" indent="0">
              <a:buNone/>
            </a:pPr>
            <a:endParaRPr lang="en-US" dirty="0">
              <a:latin typeface="Bradley Hand ITC" panose="03070402050302030203" pitchFamily="66" charset="0"/>
            </a:endParaRPr>
          </a:p>
          <a:p>
            <a:pPr marL="45720" indent="0">
              <a:buNone/>
            </a:pPr>
            <a:endParaRPr lang="en-US" dirty="0"/>
          </a:p>
          <a:p>
            <a:pPr marL="4572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39288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5339" y="221942"/>
            <a:ext cx="9372600" cy="910412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latin typeface="Debbie" pitchFamily="2" charset="0"/>
              </a:rPr>
              <a:t>Areas of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65435" y="1253065"/>
            <a:ext cx="6972408" cy="4114800"/>
          </a:xfrm>
        </p:spPr>
        <p:txBody>
          <a:bodyPr/>
          <a:lstStyle/>
          <a:p>
            <a:pPr algn="ctr"/>
            <a:r>
              <a:rPr lang="en-US" sz="2400" dirty="0">
                <a:latin typeface="Debbie" pitchFamily="2" charset="0"/>
              </a:rPr>
              <a:t>Personal, Social and Emotional Development</a:t>
            </a:r>
          </a:p>
          <a:p>
            <a:pPr algn="ctr"/>
            <a:r>
              <a:rPr lang="en-US" sz="2400" dirty="0">
                <a:latin typeface="Debbie" pitchFamily="2" charset="0"/>
              </a:rPr>
              <a:t>Communication and Language</a:t>
            </a:r>
          </a:p>
          <a:p>
            <a:pPr algn="ctr"/>
            <a:r>
              <a:rPr lang="en-US" sz="2400" dirty="0">
                <a:latin typeface="Debbie" pitchFamily="2" charset="0"/>
              </a:rPr>
              <a:t>Physical Development</a:t>
            </a:r>
          </a:p>
          <a:p>
            <a:pPr algn="ctr"/>
            <a:r>
              <a:rPr lang="en-US" sz="2400" dirty="0">
                <a:latin typeface="Debbie" pitchFamily="2" charset="0"/>
              </a:rPr>
              <a:t>Literacy</a:t>
            </a:r>
          </a:p>
          <a:p>
            <a:pPr algn="ctr"/>
            <a:r>
              <a:rPr lang="en-US" sz="2400" dirty="0">
                <a:latin typeface="Debbie" pitchFamily="2" charset="0"/>
              </a:rPr>
              <a:t>Mathematics</a:t>
            </a:r>
          </a:p>
          <a:p>
            <a:pPr algn="ctr"/>
            <a:r>
              <a:rPr lang="en-US" sz="2400" dirty="0">
                <a:latin typeface="Debbie" pitchFamily="2" charset="0"/>
              </a:rPr>
              <a:t>Understanding the World </a:t>
            </a:r>
          </a:p>
          <a:p>
            <a:pPr algn="ctr"/>
            <a:r>
              <a:rPr lang="en-US" sz="2400" dirty="0">
                <a:latin typeface="Debbie" pitchFamily="2" charset="0"/>
              </a:rPr>
              <a:t>Expressive Arts and Design</a:t>
            </a:r>
          </a:p>
          <a:p>
            <a:endParaRPr lang="en-US" dirty="0"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61690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EE6C032-F3D6-DDFF-7C84-38BD17B4B879}"/>
              </a:ext>
            </a:extLst>
          </p:cNvPr>
          <p:cNvSpPr txBox="1"/>
          <p:nvPr/>
        </p:nvSpPr>
        <p:spPr>
          <a:xfrm>
            <a:off x="3511490" y="215299"/>
            <a:ext cx="657619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dirty="0">
                <a:latin typeface="Debbie" pitchFamily="2" charset="0"/>
              </a:rPr>
              <a:t>Meet the EYFS team </a:t>
            </a:r>
            <a:endParaRPr lang="en-GB" sz="4000" dirty="0">
              <a:latin typeface="Debbie" pitchFamily="2" charset="0"/>
            </a:endParaRPr>
          </a:p>
        </p:txBody>
      </p:sp>
      <p:pic>
        <p:nvPicPr>
          <p:cNvPr id="11" name="Picture 10" descr="A person wearing a lanyard and a green shirt&#10;&#10;Description automatically generated with medium confidence">
            <a:extLst>
              <a:ext uri="{FF2B5EF4-FFF2-40B4-BE49-F238E27FC236}">
                <a16:creationId xmlns:a16="http://schemas.microsoft.com/office/drawing/2014/main" id="{A508EBD7-CAD8-1037-6796-267D5E497C4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1" t="9995" r="23266" b="17047"/>
          <a:stretch/>
        </p:blipFill>
        <p:spPr>
          <a:xfrm rot="5400000">
            <a:off x="5841855" y="1199479"/>
            <a:ext cx="1754326" cy="138890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C49367A1-F34D-E29D-D200-13C97FC007CA}"/>
              </a:ext>
            </a:extLst>
          </p:cNvPr>
          <p:cNvSpPr txBox="1"/>
          <p:nvPr/>
        </p:nvSpPr>
        <p:spPr>
          <a:xfrm>
            <a:off x="124020" y="3039154"/>
            <a:ext cx="1594991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tx2"/>
                </a:solidFill>
                <a:latin typeface="Debbie" pitchFamily="2" charset="0"/>
              </a:rPr>
              <a:t>Miss Wilson</a:t>
            </a:r>
          </a:p>
          <a:p>
            <a:pPr algn="ctr"/>
            <a:r>
              <a:rPr lang="en-US" b="1" dirty="0">
                <a:solidFill>
                  <a:schemeClr val="tx2"/>
                </a:solidFill>
                <a:latin typeface="Debbie" pitchFamily="2" charset="0"/>
              </a:rPr>
              <a:t>Co-Deputy Headteacher/EYFS Leader/Diamond class teacher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350D11C-E9E6-3CCA-6381-2D5C03276137}"/>
              </a:ext>
            </a:extLst>
          </p:cNvPr>
          <p:cNvSpPr txBox="1"/>
          <p:nvPr/>
        </p:nvSpPr>
        <p:spPr>
          <a:xfrm>
            <a:off x="2000383" y="3064520"/>
            <a:ext cx="150315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tx2"/>
                </a:solidFill>
                <a:latin typeface="Debbie" pitchFamily="2" charset="0"/>
              </a:rPr>
              <a:t>Miss Birtwhistle Pearl Class Teacher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D38B087-6997-F7EE-0D8A-287882537A18}"/>
              </a:ext>
            </a:extLst>
          </p:cNvPr>
          <p:cNvSpPr txBox="1"/>
          <p:nvPr/>
        </p:nvSpPr>
        <p:spPr>
          <a:xfrm>
            <a:off x="5870060" y="3039154"/>
            <a:ext cx="154341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tx2"/>
                </a:solidFill>
                <a:latin typeface="Debbie" pitchFamily="2" charset="0"/>
              </a:rPr>
              <a:t>Miss Craig Teaching Assistant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8BE6C43-D708-C422-59CD-6902F2B6B7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4701" y="1055020"/>
            <a:ext cx="1388909" cy="171607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07737B1-CEB4-DB99-4810-DF998F782560}"/>
              </a:ext>
            </a:extLst>
          </p:cNvPr>
          <p:cNvSpPr txBox="1"/>
          <p:nvPr/>
        </p:nvSpPr>
        <p:spPr>
          <a:xfrm>
            <a:off x="8051731" y="3105834"/>
            <a:ext cx="144187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solidFill>
                  <a:schemeClr val="tx2"/>
                </a:solidFill>
                <a:latin typeface="Debbie" pitchFamily="2" charset="0"/>
              </a:rPr>
              <a:t>Mrs</a:t>
            </a:r>
            <a:r>
              <a:rPr lang="en-US" b="1" dirty="0">
                <a:solidFill>
                  <a:schemeClr val="tx2"/>
                </a:solidFill>
                <a:latin typeface="Debbie" pitchFamily="2" charset="0"/>
              </a:rPr>
              <a:t> Barlow HLTA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899827B-980C-0ED3-096E-2FA6FFE25A00}"/>
              </a:ext>
            </a:extLst>
          </p:cNvPr>
          <p:cNvSpPr txBox="1"/>
          <p:nvPr/>
        </p:nvSpPr>
        <p:spPr>
          <a:xfrm>
            <a:off x="10312654" y="3039154"/>
            <a:ext cx="139580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solidFill>
                  <a:schemeClr val="tx2"/>
                </a:solidFill>
                <a:latin typeface="Debbie" pitchFamily="2" charset="0"/>
              </a:rPr>
              <a:t>Mrs</a:t>
            </a:r>
            <a:r>
              <a:rPr lang="en-US" b="1" dirty="0">
                <a:solidFill>
                  <a:schemeClr val="tx2"/>
                </a:solidFill>
                <a:latin typeface="Debbie" pitchFamily="2" charset="0"/>
              </a:rPr>
              <a:t> Tee Teaching Assistant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4585A2F-15DC-495A-DF50-5E4E541045AD}"/>
              </a:ext>
            </a:extLst>
          </p:cNvPr>
          <p:cNvSpPr txBox="1"/>
          <p:nvPr/>
        </p:nvSpPr>
        <p:spPr>
          <a:xfrm>
            <a:off x="4150083" y="3040943"/>
            <a:ext cx="130042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tx2"/>
                </a:solidFill>
                <a:latin typeface="Debbie" pitchFamily="2" charset="0"/>
              </a:rPr>
              <a:t>Miss Lupton Teaching Assistant 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0EC848EE-EB28-43D3-E8A8-96BA878320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7300" y="1055021"/>
            <a:ext cx="1388909" cy="175255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116E757-CF51-28C0-9927-6CFB8BB2FCC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0404" t="28736" r="19482" b="2949"/>
          <a:stretch>
            <a:fillRect/>
          </a:stretch>
        </p:blipFill>
        <p:spPr>
          <a:xfrm>
            <a:off x="2000384" y="1055020"/>
            <a:ext cx="1395688" cy="175255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3FBA5A9-01AD-1875-B862-03C40420942F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12206" r="6536"/>
          <a:stretch>
            <a:fillRect/>
          </a:stretch>
        </p:blipFill>
        <p:spPr>
          <a:xfrm>
            <a:off x="10219489" y="1059399"/>
            <a:ext cx="1395805" cy="17481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26CA064-B361-826F-0F01-32D370BD3C70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t="24070" r="4165"/>
          <a:stretch>
            <a:fillRect/>
          </a:stretch>
        </p:blipFill>
        <p:spPr>
          <a:xfrm>
            <a:off x="337297" y="1055020"/>
            <a:ext cx="1388909" cy="1716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728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570" y="2001954"/>
            <a:ext cx="9372600" cy="698938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latin typeface="Debbie" pitchFamily="2" charset="0"/>
              </a:rPr>
              <a:t>Key Person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7483" y="2673250"/>
            <a:ext cx="9564687" cy="4365594"/>
          </a:xfrm>
        </p:spPr>
        <p:txBody>
          <a:bodyPr>
            <a:normAutofit/>
          </a:bodyPr>
          <a:lstStyle/>
          <a:p>
            <a:pPr algn="ctr"/>
            <a:r>
              <a:rPr lang="en-GB" sz="2200" dirty="0">
                <a:latin typeface="Debbie" pitchFamily="2" charset="0"/>
              </a:rPr>
              <a:t>will respond to children’s needs and help them settle into school</a:t>
            </a:r>
          </a:p>
          <a:p>
            <a:pPr algn="ctr"/>
            <a:r>
              <a:rPr lang="en-GB" sz="2200" dirty="0">
                <a:latin typeface="Debbie" pitchFamily="2" charset="0"/>
              </a:rPr>
              <a:t>communicate with parents/carers </a:t>
            </a:r>
          </a:p>
          <a:p>
            <a:pPr algn="ctr"/>
            <a:r>
              <a:rPr lang="en-GB" sz="2200" dirty="0">
                <a:latin typeface="Debbie" pitchFamily="2" charset="0"/>
              </a:rPr>
              <a:t>keep a record of your child’s learning journey on Seesaw</a:t>
            </a:r>
          </a:p>
          <a:p>
            <a:pPr algn="ctr"/>
            <a:r>
              <a:rPr lang="en-GB" sz="2200" dirty="0">
                <a:latin typeface="Debbie" pitchFamily="2" charset="0"/>
              </a:rPr>
              <a:t>plan activities based on the needs of each child</a:t>
            </a:r>
          </a:p>
          <a:p>
            <a:pPr algn="ctr"/>
            <a:r>
              <a:rPr lang="en-GB" sz="2200" dirty="0">
                <a:latin typeface="Debbie" pitchFamily="2" charset="0"/>
              </a:rPr>
              <a:t>support your child in meeting their personal learning targets </a:t>
            </a:r>
            <a:endParaRPr lang="en-US" sz="2200" dirty="0">
              <a:latin typeface="Debbie" pitchFamily="2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E26365D-AE7A-E102-27F0-CC98E77E8CD7}"/>
              </a:ext>
            </a:extLst>
          </p:cNvPr>
          <p:cNvSpPr txBox="1">
            <a:spLocks/>
          </p:cNvSpPr>
          <p:nvPr/>
        </p:nvSpPr>
        <p:spPr>
          <a:xfrm>
            <a:off x="1219570" y="65518"/>
            <a:ext cx="9372600" cy="7861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b="1" dirty="0">
                <a:latin typeface="Debbie" pitchFamily="2" charset="0"/>
              </a:rPr>
              <a:t>Classes</a:t>
            </a:r>
            <a:r>
              <a:rPr lang="en-US" sz="4000" b="1" dirty="0">
                <a:latin typeface="Bradley Hand ITC" panose="03070402050302030203" pitchFamily="66" charset="0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164E9A1-1C1E-3C89-CD5A-3ADAAE1015E3}"/>
              </a:ext>
            </a:extLst>
          </p:cNvPr>
          <p:cNvSpPr txBox="1"/>
          <p:nvPr/>
        </p:nvSpPr>
        <p:spPr>
          <a:xfrm>
            <a:off x="1154928" y="801625"/>
            <a:ext cx="1047783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Debbie" pitchFamily="2" charset="0"/>
              </a:rPr>
              <a:t>Miss Birtwhistle is Pearl class teacher. Miss Wilson is Diamond class teacher.</a:t>
            </a:r>
          </a:p>
          <a:p>
            <a:pPr algn="ctr"/>
            <a:r>
              <a:rPr lang="en-GB" sz="2400" dirty="0">
                <a:latin typeface="Debbie" pitchFamily="2" charset="0"/>
              </a:rPr>
              <a:t>Miss Craig, Miss Lupton, Mrs Barlow and Mrs Tee are our teaching assistants.</a:t>
            </a:r>
          </a:p>
          <a:p>
            <a:pPr algn="ctr"/>
            <a:r>
              <a:rPr lang="en-GB" sz="2400" dirty="0">
                <a:latin typeface="Debbie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02010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D74BFB-64E5-A1AC-6983-89A45630EB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84642" y="1423377"/>
            <a:ext cx="10758705" cy="4011246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Debbie" pitchFamily="2" charset="0"/>
              </a:rPr>
              <a:t>Our school day starts at 8:45am promptly. Schools main door opens at 8:42am.</a:t>
            </a:r>
          </a:p>
          <a:p>
            <a:r>
              <a:rPr lang="en-US" sz="2400" dirty="0">
                <a:latin typeface="Debbie" pitchFamily="2" charset="0"/>
              </a:rPr>
              <a:t>School finishes at 3:10pm. </a:t>
            </a:r>
          </a:p>
          <a:p>
            <a:r>
              <a:rPr lang="en-US" sz="2400" dirty="0">
                <a:latin typeface="Debbie" pitchFamily="2" charset="0"/>
              </a:rPr>
              <a:t>Your child will need to bring their school bag every day with their reading books in.</a:t>
            </a:r>
          </a:p>
          <a:p>
            <a:r>
              <a:rPr lang="en-US" sz="2400" dirty="0">
                <a:latin typeface="Debbie" pitchFamily="2" charset="0"/>
              </a:rPr>
              <a:t>Weekend workouts are sent home every week and will let you know what your child has been learning in school that week. A short homework activity will be set and your child will share these each week with their Key Person group.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8209CA6-FCC4-B6DD-32B6-7CC00753C1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4642" y="328246"/>
            <a:ext cx="9372600" cy="791796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Debbie" pitchFamily="2" charset="0"/>
              </a:rPr>
              <a:t>Drop off and pick up times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457D90B-6414-82E3-CCC1-81BB32759FAA}"/>
              </a:ext>
            </a:extLst>
          </p:cNvPr>
          <p:cNvSpPr txBox="1">
            <a:spLocks/>
          </p:cNvSpPr>
          <p:nvPr/>
        </p:nvSpPr>
        <p:spPr>
          <a:xfrm>
            <a:off x="1184642" y="2396910"/>
            <a:ext cx="9372600" cy="79179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b="1" dirty="0"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09468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6664" y="248575"/>
            <a:ext cx="9372600" cy="892657"/>
          </a:xfrm>
        </p:spPr>
        <p:txBody>
          <a:bodyPr>
            <a:normAutofit/>
          </a:bodyPr>
          <a:lstStyle/>
          <a:p>
            <a:r>
              <a:rPr lang="en-US" sz="4000" b="1" dirty="0">
                <a:latin typeface="Debbie" pitchFamily="2" charset="0"/>
              </a:rPr>
              <a:t>Daily activities that take place in reception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EFEBD0-15BE-4625-88F1-5461772FE3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9425" y="1371600"/>
            <a:ext cx="9372600" cy="4114800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en-GB" sz="2400" dirty="0">
                <a:latin typeface="Debbie" pitchFamily="2" charset="0"/>
              </a:rPr>
              <a:t>Welcome and self-registration</a:t>
            </a:r>
          </a:p>
          <a:p>
            <a:pPr>
              <a:spcBef>
                <a:spcPts val="0"/>
              </a:spcBef>
            </a:pPr>
            <a:r>
              <a:rPr lang="en-GB" sz="2400" dirty="0">
                <a:latin typeface="Debbie" pitchFamily="2" charset="0"/>
              </a:rPr>
              <a:t>Key Person time </a:t>
            </a:r>
          </a:p>
          <a:p>
            <a:pPr>
              <a:spcBef>
                <a:spcPts val="0"/>
              </a:spcBef>
            </a:pPr>
            <a:r>
              <a:rPr lang="en-GB" sz="2400" dirty="0">
                <a:latin typeface="Debbie" pitchFamily="2" charset="0"/>
              </a:rPr>
              <a:t>Phonics</a:t>
            </a:r>
          </a:p>
          <a:p>
            <a:pPr>
              <a:spcBef>
                <a:spcPts val="0"/>
              </a:spcBef>
            </a:pPr>
            <a:r>
              <a:rPr lang="en-GB" sz="2400" dirty="0">
                <a:latin typeface="Debbie" pitchFamily="2" charset="0"/>
              </a:rPr>
              <a:t>Continuous Provision with focus activities</a:t>
            </a:r>
          </a:p>
          <a:p>
            <a:pPr>
              <a:spcBef>
                <a:spcPts val="0"/>
              </a:spcBef>
            </a:pPr>
            <a:r>
              <a:rPr lang="en-GB" sz="2400" dirty="0">
                <a:latin typeface="Debbie" pitchFamily="2" charset="0"/>
              </a:rPr>
              <a:t>Maths/Literacy directed group work </a:t>
            </a:r>
          </a:p>
          <a:p>
            <a:pPr>
              <a:spcBef>
                <a:spcPts val="0"/>
              </a:spcBef>
            </a:pPr>
            <a:r>
              <a:rPr lang="en-GB" sz="2400" dirty="0">
                <a:latin typeface="Debbie" pitchFamily="2" charset="0"/>
              </a:rPr>
              <a:t>Story time/Music time</a:t>
            </a:r>
          </a:p>
          <a:p>
            <a:pPr>
              <a:spcBef>
                <a:spcPts val="0"/>
              </a:spcBef>
            </a:pPr>
            <a:r>
              <a:rPr lang="en-GB" sz="2400" dirty="0">
                <a:latin typeface="Debbie" pitchFamily="2" charset="0"/>
              </a:rPr>
              <a:t>Home time </a:t>
            </a:r>
          </a:p>
          <a:p>
            <a:pPr marL="45720" indent="0">
              <a:buNone/>
            </a:pPr>
            <a:endParaRPr lang="en-GB" dirty="0"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25061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13522" y="1078682"/>
            <a:ext cx="9564687" cy="5064210"/>
          </a:xfrm>
        </p:spPr>
        <p:txBody>
          <a:bodyPr>
            <a:normAutofit fontScale="92500" lnSpcReduction="20000"/>
          </a:bodyPr>
          <a:lstStyle/>
          <a:p>
            <a:r>
              <a:rPr lang="en-US" dirty="0">
                <a:latin typeface="Debbie" pitchFamily="2" charset="0"/>
              </a:rPr>
              <a:t>Share books together, talking about the pictures.</a:t>
            </a:r>
          </a:p>
          <a:p>
            <a:r>
              <a:rPr lang="en-US" dirty="0">
                <a:latin typeface="Debbie" pitchFamily="2" charset="0"/>
              </a:rPr>
              <a:t>Practise counting at any time- climbing the stairs, fingers, toes, socks.</a:t>
            </a:r>
          </a:p>
          <a:p>
            <a:r>
              <a:rPr lang="en-US" dirty="0">
                <a:latin typeface="Debbie" pitchFamily="2" charset="0"/>
              </a:rPr>
              <a:t>Give them opportunities to mark make by holding a pencil.</a:t>
            </a:r>
          </a:p>
          <a:p>
            <a:r>
              <a:rPr lang="en-US" dirty="0">
                <a:latin typeface="Debbie" pitchFamily="2" charset="0"/>
              </a:rPr>
              <a:t>Sing some nursery rhymes together. </a:t>
            </a:r>
          </a:p>
          <a:p>
            <a:r>
              <a:rPr lang="en-US" dirty="0">
                <a:latin typeface="Debbie" pitchFamily="2" charset="0"/>
              </a:rPr>
              <a:t>Encourage your child to use the toilet independently, wash their own hands, dress and undress and put on and fasten their own coats.</a:t>
            </a:r>
          </a:p>
          <a:p>
            <a:r>
              <a:rPr lang="en-US" dirty="0">
                <a:latin typeface="Debbie" pitchFamily="2" charset="0"/>
              </a:rPr>
              <a:t>Play games which encourage sharing and turn taking. </a:t>
            </a:r>
          </a:p>
          <a:p>
            <a:r>
              <a:rPr lang="en-US" dirty="0">
                <a:latin typeface="Debbie" pitchFamily="2" charset="0"/>
              </a:rPr>
              <a:t>Support them in using a knife and fork at mealtimes. </a:t>
            </a:r>
          </a:p>
          <a:p>
            <a:r>
              <a:rPr lang="en-US" dirty="0">
                <a:latin typeface="Debbie" pitchFamily="2" charset="0"/>
              </a:rPr>
              <a:t>Help your child to remember their full name and when their birthday is. </a:t>
            </a:r>
          </a:p>
          <a:p>
            <a:r>
              <a:rPr lang="en-US" dirty="0">
                <a:latin typeface="Debbie" pitchFamily="2" charset="0"/>
              </a:rPr>
              <a:t>Encourage your child to use eye contact when speaking and listening.</a:t>
            </a:r>
          </a:p>
          <a:p>
            <a:r>
              <a:rPr lang="en-US" dirty="0">
                <a:latin typeface="Debbie" pitchFamily="2" charset="0"/>
              </a:rPr>
              <a:t>Talk with your child about the places they go and the things they see in the world around them.</a:t>
            </a:r>
          </a:p>
          <a:p>
            <a:r>
              <a:rPr lang="en-US" dirty="0">
                <a:latin typeface="Debbie" pitchFamily="2" charset="0"/>
              </a:rPr>
              <a:t>Give your child time to run, jump, climb and play outdoors. </a:t>
            </a:r>
          </a:p>
          <a:p>
            <a:endParaRPr lang="en-US" dirty="0">
              <a:latin typeface="Bradley Hand ITC" panose="03070402050302030203" pitchFamily="66" charset="0"/>
            </a:endParaRPr>
          </a:p>
          <a:p>
            <a:pPr marL="45720" indent="0">
              <a:buNone/>
            </a:pPr>
            <a:endParaRPr lang="en-US" dirty="0">
              <a:latin typeface="Bradley Hand ITC" panose="03070402050302030203" pitchFamily="66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66A99CE-85B9-4566-B366-6E1C53F01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7113" y="106193"/>
            <a:ext cx="9372600" cy="785813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Debbie" pitchFamily="2" charset="0"/>
              </a:rPr>
              <a:t>What you can do to help your child be school ready</a:t>
            </a:r>
          </a:p>
        </p:txBody>
      </p:sp>
    </p:spTree>
    <p:extLst>
      <p:ext uri="{BB962C8B-B14F-4D97-AF65-F5344CB8AC3E}">
        <p14:creationId xmlns:p14="http://schemas.microsoft.com/office/powerpoint/2010/main" val="3554277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C434D7-EEA5-434E-8F40-80C8E45D61D4}"/>
              </a:ext>
            </a:extLst>
          </p:cNvPr>
          <p:cNvSpPr txBox="1">
            <a:spLocks/>
          </p:cNvSpPr>
          <p:nvPr/>
        </p:nvSpPr>
        <p:spPr>
          <a:xfrm>
            <a:off x="1240177" y="248235"/>
            <a:ext cx="9372600" cy="602827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400" b="1" dirty="0">
                <a:latin typeface="Debbie" pitchFamily="2" charset="0"/>
              </a:rPr>
              <a:t>Thank you </a:t>
            </a:r>
          </a:p>
          <a:p>
            <a:pPr algn="ctr"/>
            <a:endParaRPr lang="en-US" sz="3200" b="1" dirty="0">
              <a:latin typeface="Debbie" pitchFamily="2" charset="0"/>
            </a:endParaRPr>
          </a:p>
          <a:p>
            <a:pPr algn="ctr"/>
            <a:r>
              <a:rPr lang="en-US" sz="3200" b="1" dirty="0">
                <a:latin typeface="Debbie" pitchFamily="2" charset="0"/>
              </a:rPr>
              <a:t>We look forward to a happy partnership in your child’s first year at school and beyond.  </a:t>
            </a:r>
          </a:p>
          <a:p>
            <a:pPr algn="ctr"/>
            <a:endParaRPr lang="en-US" sz="3200" b="1" dirty="0">
              <a:latin typeface="Bradley Hand ITC" panose="03070402050302030203" pitchFamily="66" charset="0"/>
            </a:endParaRPr>
          </a:p>
          <a:p>
            <a:pPr algn="ctr"/>
            <a:endParaRPr lang="en-US" sz="3200" b="1" dirty="0">
              <a:latin typeface="Debbie" pitchFamily="2" charset="0"/>
            </a:endParaRPr>
          </a:p>
          <a:p>
            <a:pPr algn="ctr"/>
            <a:r>
              <a:rPr lang="en-US" sz="2400" dirty="0">
                <a:latin typeface="Debbie" pitchFamily="2" charset="0"/>
              </a:rPr>
              <a:t>Schools website:</a:t>
            </a:r>
          </a:p>
          <a:p>
            <a:pPr algn="ctr"/>
            <a:r>
              <a:rPr lang="en-US" sz="2400" dirty="0">
                <a:latin typeface="Debbie" pitchFamily="2" charset="0"/>
                <a:hlinkClick r:id="rId2"/>
              </a:rPr>
              <a:t>www.rosegrove.lancs.sch.uk</a:t>
            </a:r>
            <a:endParaRPr lang="en-US" sz="2400" dirty="0">
              <a:latin typeface="Debbie" pitchFamily="2" charset="0"/>
            </a:endParaRPr>
          </a:p>
          <a:p>
            <a:pPr algn="ctr"/>
            <a:endParaRPr lang="en-US" sz="2400" dirty="0">
              <a:latin typeface="Debbie" pitchFamily="2" charset="0"/>
            </a:endParaRPr>
          </a:p>
          <a:p>
            <a:pPr algn="r"/>
            <a:endParaRPr lang="en-US" sz="2400" dirty="0">
              <a:latin typeface="Bradley Hand ITC" panose="03070402050302030203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97A736F-B0B7-4866-8340-F05ABC3E90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0031" y="3863123"/>
            <a:ext cx="1019175" cy="100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647156"/>
      </p:ext>
    </p:extLst>
  </p:cSld>
  <p:clrMapOvr>
    <a:masterClrMapping/>
  </p:clrMapOvr>
</p:sld>
</file>

<file path=ppt/theme/theme1.xml><?xml version="1.0" encoding="utf-8"?>
<a:theme xmlns:a="http://schemas.openxmlformats.org/drawingml/2006/main" name="Children Playing 16x9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61883.potx" id="{18737D51-7733-4200-B5C9-BF22CA2CE631}" vid="{40CEFE45-12FF-4454-86EB-59F04C858872}"/>
    </a:ext>
  </a:extLst>
</a:theme>
</file>

<file path=ppt/theme/theme2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Children playing education presentation design (cartoon illustration, widescreen)</Template>
  <TotalTime>294</TotalTime>
  <Words>539</Words>
  <Application>Microsoft Office PowerPoint</Application>
  <PresentationFormat>Widescreen</PresentationFormat>
  <Paragraphs>70</Paragraphs>
  <Slides>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Bradley Hand ITC</vt:lpstr>
      <vt:lpstr>Debbie</vt:lpstr>
      <vt:lpstr>Euphemia</vt:lpstr>
      <vt:lpstr>Wingdings</vt:lpstr>
      <vt:lpstr>Children Playing 16x9</vt:lpstr>
      <vt:lpstr>The Early Years Foundation Stage</vt:lpstr>
      <vt:lpstr>What is the EYFS?</vt:lpstr>
      <vt:lpstr>Areas of Learning</vt:lpstr>
      <vt:lpstr>PowerPoint Presentation</vt:lpstr>
      <vt:lpstr>Key Person</vt:lpstr>
      <vt:lpstr>Drop off and pick up times</vt:lpstr>
      <vt:lpstr>Daily activities that take place in reception </vt:lpstr>
      <vt:lpstr>What you can do to help your child be school ready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Early Years Foundation Stage</dc:title>
  <dc:creator>Wilson, N</dc:creator>
  <cp:lastModifiedBy>Wilson, N</cp:lastModifiedBy>
  <cp:revision>29</cp:revision>
  <dcterms:created xsi:type="dcterms:W3CDTF">2018-05-22T18:06:41Z</dcterms:created>
  <dcterms:modified xsi:type="dcterms:W3CDTF">2026-09-01T13:43:50Z</dcterms:modified>
</cp:coreProperties>
</file>