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handoutMasterIdLst>
    <p:handoutMasterId r:id="rId21"/>
  </p:handoutMasterIdLst>
  <p:sldIdLst>
    <p:sldId id="256" r:id="rId5"/>
    <p:sldId id="257" r:id="rId6"/>
    <p:sldId id="270" r:id="rId7"/>
    <p:sldId id="278" r:id="rId8"/>
    <p:sldId id="268" r:id="rId9"/>
    <p:sldId id="280" r:id="rId10"/>
    <p:sldId id="259" r:id="rId11"/>
    <p:sldId id="262" r:id="rId12"/>
    <p:sldId id="264" r:id="rId13"/>
    <p:sldId id="271" r:id="rId14"/>
    <p:sldId id="272" r:id="rId15"/>
    <p:sldId id="274" r:id="rId16"/>
    <p:sldId id="276" r:id="rId17"/>
    <p:sldId id="275" r:id="rId18"/>
    <p:sldId id="281" r:id="rId19"/>
    <p:sldId id="266" r:id="rId20"/>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C42AF5DB-F7BE-433B-9D82-26BFD020F988}" type="datetimeFigureOut">
              <a:rPr lang="en-GB" smtClean="0"/>
              <a:t>01/09/2026</a:t>
            </a:fld>
            <a:endParaRPr lang="en-GB"/>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859BE839-FA26-4866-BF80-8C292C9DB18A}" type="slidenum">
              <a:rPr lang="en-GB" smtClean="0"/>
              <a:t>‹#›</a:t>
            </a:fld>
            <a:endParaRPr lang="en-GB"/>
          </a:p>
        </p:txBody>
      </p:sp>
    </p:spTree>
    <p:extLst>
      <p:ext uri="{BB962C8B-B14F-4D97-AF65-F5344CB8AC3E}">
        <p14:creationId xmlns:p14="http://schemas.microsoft.com/office/powerpoint/2010/main" val="158557518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8CAA01E4-F7CD-44CB-B4CD-23B2A14339B6}"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8CAA01E4-F7CD-44CB-B4CD-23B2A14339B6}"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CAA01E4-F7CD-44CB-B4CD-23B2A14339B6}" type="datetimeFigureOut">
              <a:rPr lang="en-US" smtClean="0"/>
              <a:pPr/>
              <a:t>9/1/2026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CAA01E4-F7CD-44CB-B4CD-23B2A14339B6}" type="datetimeFigureOut">
              <a:rPr lang="en-US" smtClean="0"/>
              <a:pPr/>
              <a:t>9/1/2026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CAA01E4-F7CD-44CB-B4CD-23B2A14339B6}" type="datetimeFigureOut">
              <a:rPr lang="en-US" smtClean="0"/>
              <a:pPr/>
              <a:t>9/1/2026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AA01E4-F7CD-44CB-B4CD-23B2A14339B6}" type="datetimeFigureOut">
              <a:rPr lang="en-US" smtClean="0"/>
              <a:pPr/>
              <a:t>9/1/2026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8CAA01E4-F7CD-44CB-B4CD-23B2A14339B6}" type="datetimeFigureOut">
              <a:rPr lang="en-US" smtClean="0"/>
              <a:pPr/>
              <a:t>9/1/2026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F6AEA-CCCE-44E3-9406-C36B8CDBC375}" type="slidenum">
              <a:rPr lang="en-US" smtClean="0"/>
              <a:pPr/>
              <a:t>‹#›</a:t>
            </a:fld>
            <a:endParaRPr 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8CAA01E4-F7CD-44CB-B4CD-23B2A14339B6}" type="datetimeFigureOut">
              <a:rPr lang="en-US" smtClean="0"/>
              <a:pPr/>
              <a:t>9/1/2026</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nvPr>
        </p:nvSpPr>
        <p:spPr>
          <a:xfrm>
            <a:off x="8339328" y="1170432"/>
            <a:ext cx="733864" cy="201168"/>
          </a:xfrm>
        </p:spPr>
        <p:txBody>
          <a:bodyPr/>
          <a:lstStyle/>
          <a:p>
            <a:fld id="{161F6AEA-CCCE-44E3-9406-C36B8CDBC37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CAA01E4-F7CD-44CB-B4CD-23B2A14339B6}" type="datetimeFigureOut">
              <a:rPr lang="en-US" smtClean="0"/>
              <a:pPr/>
              <a:t>9/1/2026</a:t>
            </a:fld>
            <a:endParaRPr lang="en-US"/>
          </a:p>
        </p:txBody>
      </p:sp>
      <p:sp>
        <p:nvSpPr>
          <p:cNvPr id="5" name="Footer Placeholder 4"/>
          <p:cNvSpPr>
            <a:spLocks noGrp="1"/>
          </p:cNvSpPr>
          <p:nvPr>
            <p:ph type="ftr" sz="quarter" idx="11"/>
          </p:nvPr>
        </p:nvSpPr>
        <p:spPr>
          <a:xfrm>
            <a:off x="2640597" y="6377459"/>
            <a:ext cx="3836404" cy="365125"/>
          </a:xfrm>
        </p:spPr>
        <p:txBody>
          <a:bodyPr/>
          <a:lstStyle/>
          <a:p>
            <a:endParaRPr lang="en-US"/>
          </a:p>
        </p:txBody>
      </p:sp>
      <p:sp>
        <p:nvSpPr>
          <p:cNvPr id="6" name="Slide Number Placeholder 5"/>
          <p:cNvSpPr>
            <a:spLocks noGrp="1"/>
          </p:cNvSpPr>
          <p:nvPr>
            <p:ph type="sldNum" sz="quarter" idx="12"/>
          </p:nvPr>
        </p:nvSpPr>
        <p:spPr/>
        <p:txBody>
          <a:bodyPr/>
          <a:lstStyle/>
          <a:p>
            <a:fld id="{161F6AEA-CCCE-44E3-9406-C36B8CDBC37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8CAA01E4-F7CD-44CB-B4CD-23B2A14339B6}" type="datetimeFigureOut">
              <a:rPr lang="en-US" smtClean="0"/>
              <a:pPr/>
              <a:t>9/1/2026</a:t>
            </a:fld>
            <a:endParaRPr lang="en-US"/>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161F6AEA-CCCE-44E3-9406-C36B8CDBC3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642918"/>
            <a:ext cx="7772400" cy="1828800"/>
          </a:xfrm>
        </p:spPr>
        <p:txBody>
          <a:bodyPr>
            <a:normAutofit fontScale="90000"/>
          </a:bodyPr>
          <a:lstStyle/>
          <a:p>
            <a:pPr algn="ctr"/>
            <a:r>
              <a:rPr lang="en-GB" dirty="0"/>
              <a:t>WELCOME TO YEAR ONE </a:t>
            </a:r>
            <a:br>
              <a:rPr lang="en-GB" dirty="0"/>
            </a:br>
            <a:r>
              <a:rPr lang="en-GB" dirty="0">
                <a:solidFill>
                  <a:srgbClr val="FF0000"/>
                </a:solidFill>
              </a:rPr>
              <a:t>Your Year 1 teachers are </a:t>
            </a:r>
            <a:br>
              <a:rPr lang="en-GB" dirty="0">
                <a:solidFill>
                  <a:srgbClr val="FF0000"/>
                </a:solidFill>
              </a:rPr>
            </a:br>
            <a:r>
              <a:rPr lang="en-GB" dirty="0">
                <a:solidFill>
                  <a:srgbClr val="FF0000"/>
                </a:solidFill>
              </a:rPr>
              <a:t>Mr Crossley  in Sapphire Class</a:t>
            </a:r>
            <a:br>
              <a:rPr lang="en-GB" dirty="0">
                <a:solidFill>
                  <a:srgbClr val="FF0000"/>
                </a:solidFill>
              </a:rPr>
            </a:br>
            <a:r>
              <a:rPr lang="en-GB" dirty="0">
                <a:solidFill>
                  <a:srgbClr val="FF0000"/>
                </a:solidFill>
              </a:rPr>
              <a:t>Miss Wilson in Diamond Class</a:t>
            </a:r>
            <a:endParaRPr lang="en-US" dirty="0">
              <a:solidFill>
                <a:srgbClr val="FF0000"/>
              </a:solidFill>
            </a:endParaRPr>
          </a:p>
        </p:txBody>
      </p:sp>
      <p:sp>
        <p:nvSpPr>
          <p:cNvPr id="3" name="Subtitle 2"/>
          <p:cNvSpPr>
            <a:spLocks noGrp="1"/>
          </p:cNvSpPr>
          <p:nvPr>
            <p:ph type="subTitle" idx="1"/>
          </p:nvPr>
        </p:nvSpPr>
        <p:spPr>
          <a:xfrm>
            <a:off x="690503" y="3284984"/>
            <a:ext cx="8077200" cy="995560"/>
          </a:xfrm>
        </p:spPr>
        <p:txBody>
          <a:bodyPr>
            <a:normAutofit fontScale="92500" lnSpcReduction="20000"/>
          </a:bodyPr>
          <a:lstStyle/>
          <a:p>
            <a:pPr algn="ctr"/>
            <a:r>
              <a:rPr lang="en-GB" sz="2800" dirty="0"/>
              <a:t>Our teaching assistants are:</a:t>
            </a:r>
          </a:p>
          <a:p>
            <a:pPr algn="ctr"/>
            <a:r>
              <a:rPr lang="en-GB" sz="2800" dirty="0"/>
              <a:t>Mrs Tee, Miss Mitchell, </a:t>
            </a:r>
          </a:p>
          <a:p>
            <a:pPr algn="ctr"/>
            <a:r>
              <a:rPr lang="en-GB" sz="2800" dirty="0"/>
              <a:t>Mrs Barlow and Miss Lupton</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4923697"/>
            <a:ext cx="1787079" cy="157988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endParaRPr lang="en-US" dirty="0"/>
          </a:p>
        </p:txBody>
      </p:sp>
      <p:sp>
        <p:nvSpPr>
          <p:cNvPr id="3" name="Content Placeholder 2"/>
          <p:cNvSpPr>
            <a:spLocks noGrp="1"/>
          </p:cNvSpPr>
          <p:nvPr>
            <p:ph idx="1"/>
          </p:nvPr>
        </p:nvSpPr>
        <p:spPr>
          <a:xfrm>
            <a:off x="457200" y="1775191"/>
            <a:ext cx="8229600" cy="3582635"/>
          </a:xfrm>
        </p:spPr>
        <p:txBody>
          <a:bodyPr>
            <a:normAutofit fontScale="85000" lnSpcReduction="10000"/>
          </a:bodyPr>
          <a:lstStyle/>
          <a:p>
            <a:r>
              <a:rPr lang="en-GB" dirty="0"/>
              <a:t>In Year One, we build upon the </a:t>
            </a:r>
            <a:r>
              <a:rPr lang="en-GB" dirty="0">
                <a:solidFill>
                  <a:srgbClr val="FF0000"/>
                </a:solidFill>
              </a:rPr>
              <a:t>Early Years Curriculum</a:t>
            </a:r>
            <a:r>
              <a:rPr lang="en-GB" dirty="0"/>
              <a:t>. Social skills and independence remain a strong focus. </a:t>
            </a:r>
          </a:p>
          <a:p>
            <a:r>
              <a:rPr lang="en-GB" dirty="0"/>
              <a:t>We will concentrate on getting children ready to learn, alongside teaching the year 1 curriculum. We continue to work very closely with Reception and will gradually adapt as the children are ready. </a:t>
            </a:r>
          </a:p>
          <a:p>
            <a:r>
              <a:rPr lang="en-GB" dirty="0"/>
              <a:t>This term, our priority is building their independence and encouraging them to take responsibility for their own learning.</a:t>
            </a:r>
          </a:p>
        </p:txBody>
      </p:sp>
      <p:pic>
        <p:nvPicPr>
          <p:cNvPr id="10242" name="Picture 2" descr="academic,colored pencils,households,toys"/>
          <p:cNvPicPr>
            <a:picLocks noChangeAspect="1" noChangeArrowheads="1"/>
          </p:cNvPicPr>
          <p:nvPr/>
        </p:nvPicPr>
        <p:blipFill>
          <a:blip r:embed="rId2"/>
          <a:srcRect/>
          <a:stretch>
            <a:fillRect/>
          </a:stretch>
        </p:blipFill>
        <p:spPr bwMode="auto">
          <a:xfrm>
            <a:off x="7500958" y="5357826"/>
            <a:ext cx="1143008" cy="1143008"/>
          </a:xfrm>
          <a:prstGeom prst="rect">
            <a:avLst/>
          </a:prstGeom>
          <a:noFill/>
        </p:spPr>
      </p:pic>
      <p:pic>
        <p:nvPicPr>
          <p:cNvPr id="10244" name="Picture 4" descr="academic,books,education,school supplies"/>
          <p:cNvPicPr>
            <a:picLocks noChangeAspect="1" noChangeArrowheads="1"/>
          </p:cNvPicPr>
          <p:nvPr/>
        </p:nvPicPr>
        <p:blipFill>
          <a:blip r:embed="rId3"/>
          <a:srcRect/>
          <a:stretch>
            <a:fillRect/>
          </a:stretch>
        </p:blipFill>
        <p:spPr bwMode="auto">
          <a:xfrm>
            <a:off x="642910" y="5666346"/>
            <a:ext cx="1048770" cy="1048769"/>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E9F09-698D-4A99-AC68-487F98057654}"/>
              </a:ext>
            </a:extLst>
          </p:cNvPr>
          <p:cNvSpPr>
            <a:spLocks noGrp="1"/>
          </p:cNvSpPr>
          <p:nvPr>
            <p:ph type="title"/>
          </p:nvPr>
        </p:nvSpPr>
        <p:spPr/>
        <p:txBody>
          <a:bodyPr/>
          <a:lstStyle/>
          <a:p>
            <a:r>
              <a:rPr lang="en-GB" dirty="0"/>
              <a:t>Learning to Learn</a:t>
            </a:r>
          </a:p>
        </p:txBody>
      </p:sp>
      <p:sp>
        <p:nvSpPr>
          <p:cNvPr id="3" name="Content Placeholder 2">
            <a:extLst>
              <a:ext uri="{FF2B5EF4-FFF2-40B4-BE49-F238E27FC236}">
                <a16:creationId xmlns:a16="http://schemas.microsoft.com/office/drawing/2014/main" id="{321C50F3-BAA4-484F-88D6-67F532BF9A0E}"/>
              </a:ext>
            </a:extLst>
          </p:cNvPr>
          <p:cNvSpPr>
            <a:spLocks noGrp="1"/>
          </p:cNvSpPr>
          <p:nvPr>
            <p:ph idx="1"/>
          </p:nvPr>
        </p:nvSpPr>
        <p:spPr/>
        <p:txBody>
          <a:bodyPr>
            <a:normAutofit fontScale="92500"/>
          </a:bodyPr>
          <a:lstStyle/>
          <a:p>
            <a:endParaRPr lang="en-GB" dirty="0"/>
          </a:p>
          <a:p>
            <a:r>
              <a:rPr lang="en-GB" dirty="0"/>
              <a:t>The children are taught to be:</a:t>
            </a:r>
          </a:p>
          <a:p>
            <a:pPr marL="118872" indent="0">
              <a:buNone/>
            </a:pPr>
            <a:r>
              <a:rPr lang="en-GB" dirty="0"/>
              <a:t>    </a:t>
            </a:r>
            <a:r>
              <a:rPr lang="en-GB" sz="4300" b="1" dirty="0"/>
              <a:t>resilient, responsible, reflective, </a:t>
            </a:r>
          </a:p>
          <a:p>
            <a:pPr marL="118872" indent="0">
              <a:buNone/>
            </a:pPr>
            <a:r>
              <a:rPr lang="en-GB" sz="4300" b="1" dirty="0"/>
              <a:t>   ready </a:t>
            </a:r>
            <a:r>
              <a:rPr lang="en-GB" sz="4300" dirty="0"/>
              <a:t>and </a:t>
            </a:r>
            <a:r>
              <a:rPr lang="en-GB" sz="4300" b="1" dirty="0"/>
              <a:t>resourceful </a:t>
            </a:r>
            <a:r>
              <a:rPr lang="en-GB" dirty="0"/>
              <a:t>learners, our 5R’s.</a:t>
            </a:r>
          </a:p>
          <a:p>
            <a:endParaRPr lang="en-GB" dirty="0"/>
          </a:p>
          <a:p>
            <a:r>
              <a:rPr lang="en-GB" dirty="0"/>
              <a:t>The children will be given lots of opportunities to develop their learning skills and will be taught to use the words and language to describe those skills.</a:t>
            </a:r>
          </a:p>
          <a:p>
            <a:pPr marL="118872" indent="0">
              <a:buNone/>
            </a:pPr>
            <a:endParaRPr lang="en-GB" dirty="0"/>
          </a:p>
        </p:txBody>
      </p:sp>
    </p:spTree>
    <p:extLst>
      <p:ext uri="{BB962C8B-B14F-4D97-AF65-F5344CB8AC3E}">
        <p14:creationId xmlns:p14="http://schemas.microsoft.com/office/powerpoint/2010/main" val="2583687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Teaching and Learning</a:t>
            </a:r>
          </a:p>
        </p:txBody>
      </p:sp>
      <p:sp>
        <p:nvSpPr>
          <p:cNvPr id="3" name="Content Placeholder 2"/>
          <p:cNvSpPr>
            <a:spLocks noGrp="1"/>
          </p:cNvSpPr>
          <p:nvPr>
            <p:ph idx="1"/>
          </p:nvPr>
        </p:nvSpPr>
        <p:spPr>
          <a:xfrm>
            <a:off x="107504" y="1628800"/>
            <a:ext cx="8856984" cy="5040559"/>
          </a:xfrm>
        </p:spPr>
        <p:txBody>
          <a:bodyPr>
            <a:normAutofit fontScale="92500" lnSpcReduction="10000"/>
          </a:bodyPr>
          <a:lstStyle/>
          <a:p>
            <a:r>
              <a:rPr lang="en-GB" sz="3000" dirty="0"/>
              <a:t>English</a:t>
            </a:r>
          </a:p>
          <a:p>
            <a:pPr marL="118872" indent="0">
              <a:buNone/>
            </a:pPr>
            <a:r>
              <a:rPr lang="en-GB" sz="2200" dirty="0"/>
              <a:t>By the end of year one children should be able to apply their phase 5 phonic knowledge to blend sounds together to read unfamiliar words in a variety of texts. In writing they should be able to segment more complex words to spell them. They should be able to write full sentences with simple punctuation and join their ideas together. </a:t>
            </a:r>
          </a:p>
          <a:p>
            <a:r>
              <a:rPr lang="en-GB" sz="3000" dirty="0"/>
              <a:t>Maths</a:t>
            </a:r>
          </a:p>
          <a:p>
            <a:pPr marL="118872" indent="0">
              <a:buNone/>
            </a:pPr>
            <a:r>
              <a:rPr lang="en-GB" sz="2200" dirty="0"/>
              <a:t>By the end of year one children should be able to count, read and write numbers to at least 20 and use these to solve +/- problems .They should be able to count on and back in 1s, 2s, 5s and 10s.They should know pairs of numbers that make 10 and doubles to 10+10. They also need to know the names and properties of common 2D and 3D shapes and use a variety of Maths equipment to support their independent learning.</a:t>
            </a:r>
          </a:p>
          <a:p>
            <a:pPr marL="118872" indent="0">
              <a:buNone/>
            </a:pPr>
            <a:endParaRPr lang="en-GB" sz="2200" dirty="0"/>
          </a:p>
          <a:p>
            <a:pPr marL="118872" indent="0">
              <a:buNone/>
            </a:pPr>
            <a:r>
              <a:rPr lang="en-GB" sz="2200" dirty="0"/>
              <a:t>We will hold be holding our next Parent’s Evening in this Autumn term when will discuss your child’s progress against these goals.</a:t>
            </a:r>
          </a:p>
          <a:p>
            <a:pPr marL="118872" indent="0">
              <a:buNone/>
            </a:pPr>
            <a:endParaRPr lang="en-GB" dirty="0"/>
          </a:p>
          <a:p>
            <a:pPr marL="118872" indent="0">
              <a:buNone/>
            </a:pPr>
            <a:endParaRPr lang="en-GB" dirty="0"/>
          </a:p>
        </p:txBody>
      </p:sp>
    </p:spTree>
    <p:extLst>
      <p:ext uri="{BB962C8B-B14F-4D97-AF65-F5344CB8AC3E}">
        <p14:creationId xmlns:p14="http://schemas.microsoft.com/office/powerpoint/2010/main" val="2249941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457200" y="1916832"/>
            <a:ext cx="8229600" cy="5254209"/>
          </a:xfrm>
        </p:spPr>
        <p:txBody>
          <a:bodyPr>
            <a:normAutofit/>
          </a:bodyPr>
          <a:lstStyle/>
          <a:p>
            <a:endParaRPr lang="en-GB" sz="2800" dirty="0"/>
          </a:p>
          <a:p>
            <a:r>
              <a:rPr lang="en-GB" sz="2800" dirty="0"/>
              <a:t>Homework will be sent on Seesaw every Friday.</a:t>
            </a:r>
          </a:p>
          <a:p>
            <a:r>
              <a:rPr lang="en-GB" sz="2800" dirty="0"/>
              <a:t>Homework will be reading, phonics and Maths fluency practise.</a:t>
            </a:r>
          </a:p>
        </p:txBody>
      </p:sp>
    </p:spTree>
    <p:extLst>
      <p:ext uri="{BB962C8B-B14F-4D97-AF65-F5344CB8AC3E}">
        <p14:creationId xmlns:p14="http://schemas.microsoft.com/office/powerpoint/2010/main" val="1436380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2FF44-DE21-8A16-D237-4D93B29D654B}"/>
              </a:ext>
            </a:extLst>
          </p:cNvPr>
          <p:cNvSpPr>
            <a:spLocks noGrp="1"/>
          </p:cNvSpPr>
          <p:nvPr>
            <p:ph type="title"/>
          </p:nvPr>
        </p:nvSpPr>
        <p:spPr/>
        <p:txBody>
          <a:bodyPr>
            <a:normAutofit/>
          </a:bodyPr>
          <a:lstStyle/>
          <a:p>
            <a:pPr algn="l"/>
            <a:r>
              <a:rPr lang="en-GB" dirty="0">
                <a:latin typeface="Calibri" panose="020F0502020204030204" pitchFamily="34" charset="0"/>
                <a:cs typeface="Calibri" panose="020F0502020204030204" pitchFamily="34" charset="0"/>
              </a:rPr>
              <a:t>    Home Reading Books</a:t>
            </a:r>
          </a:p>
        </p:txBody>
      </p:sp>
      <p:sp>
        <p:nvSpPr>
          <p:cNvPr id="3" name="Content Placeholder 2">
            <a:extLst>
              <a:ext uri="{FF2B5EF4-FFF2-40B4-BE49-F238E27FC236}">
                <a16:creationId xmlns:a16="http://schemas.microsoft.com/office/drawing/2014/main" id="{6357984F-6686-4420-4BF6-AEBDD1A9E074}"/>
              </a:ext>
            </a:extLst>
          </p:cNvPr>
          <p:cNvSpPr>
            <a:spLocks noGrp="1"/>
          </p:cNvSpPr>
          <p:nvPr>
            <p:ph idx="1"/>
          </p:nvPr>
        </p:nvSpPr>
        <p:spPr/>
        <p:txBody>
          <a:bodyPr>
            <a:normAutofit fontScale="92500" lnSpcReduction="20000"/>
          </a:bodyPr>
          <a:lstStyle/>
          <a:p>
            <a:r>
              <a:rPr lang="en-GB" sz="3000" b="1" dirty="0"/>
              <a:t>We follow Red Rose phonics at Rosegrove. </a:t>
            </a:r>
          </a:p>
          <a:p>
            <a:r>
              <a:rPr lang="en-GB" sz="3000" b="1" dirty="0"/>
              <a:t>Our reading books are organised in the </a:t>
            </a:r>
            <a:br>
              <a:rPr lang="en-GB" sz="3000" b="1" dirty="0"/>
            </a:br>
            <a:r>
              <a:rPr lang="en-GB" sz="3000" b="1" dirty="0"/>
              <a:t>order that we teach phonics. </a:t>
            </a:r>
          </a:p>
          <a:p>
            <a:r>
              <a:rPr lang="en-GB" sz="3000" b="1" dirty="0"/>
              <a:t>The children will be given a book on their allocated book change day. The books will contain words, letters and sounds they have been taught in their phonics lesson that week. This means they are “phonetically decodable” and the children can practise applying the phonics they have already learnt.</a:t>
            </a:r>
          </a:p>
          <a:p>
            <a:r>
              <a:rPr lang="en-GB" sz="3000" b="1" dirty="0"/>
              <a:t>The children will also choose and take home a library book each week to encourage reading for pleasure.</a:t>
            </a:r>
          </a:p>
          <a:p>
            <a:endParaRPr lang="en-GB" dirty="0"/>
          </a:p>
        </p:txBody>
      </p:sp>
      <p:pic>
        <p:nvPicPr>
          <p:cNvPr id="4" name="Picture 3">
            <a:extLst>
              <a:ext uri="{FF2B5EF4-FFF2-40B4-BE49-F238E27FC236}">
                <a16:creationId xmlns:a16="http://schemas.microsoft.com/office/drawing/2014/main" id="{755F80F6-257F-38B1-8805-A90120CAF29F}"/>
              </a:ext>
            </a:extLst>
          </p:cNvPr>
          <p:cNvPicPr>
            <a:picLocks noChangeAspect="1"/>
          </p:cNvPicPr>
          <p:nvPr/>
        </p:nvPicPr>
        <p:blipFill>
          <a:blip r:embed="rId2"/>
          <a:stretch>
            <a:fillRect/>
          </a:stretch>
        </p:blipFill>
        <p:spPr>
          <a:xfrm>
            <a:off x="7740352" y="1484784"/>
            <a:ext cx="1061336" cy="1154895"/>
          </a:xfrm>
          <a:prstGeom prst="rect">
            <a:avLst/>
          </a:prstGeom>
        </p:spPr>
      </p:pic>
    </p:spTree>
    <p:extLst>
      <p:ext uri="{BB962C8B-B14F-4D97-AF65-F5344CB8AC3E}">
        <p14:creationId xmlns:p14="http://schemas.microsoft.com/office/powerpoint/2010/main" val="37702899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D2F93-76CE-10FC-11F6-ED71EA796845}"/>
              </a:ext>
            </a:extLst>
          </p:cNvPr>
          <p:cNvSpPr>
            <a:spLocks noGrp="1"/>
          </p:cNvSpPr>
          <p:nvPr>
            <p:ph type="title"/>
          </p:nvPr>
        </p:nvSpPr>
        <p:spPr/>
        <p:txBody>
          <a:bodyPr>
            <a:normAutofit/>
          </a:bodyPr>
          <a:lstStyle/>
          <a:p>
            <a:pPr algn="l"/>
            <a:r>
              <a:rPr lang="en-GB" dirty="0">
                <a:latin typeface="Calibri" panose="020F0502020204030204" pitchFamily="34" charset="0"/>
                <a:cs typeface="Calibri" panose="020F0502020204030204" pitchFamily="34" charset="0"/>
              </a:rPr>
              <a:t>Reading Record Books </a:t>
            </a:r>
          </a:p>
        </p:txBody>
      </p:sp>
      <p:sp>
        <p:nvSpPr>
          <p:cNvPr id="3" name="Content Placeholder 2">
            <a:extLst>
              <a:ext uri="{FF2B5EF4-FFF2-40B4-BE49-F238E27FC236}">
                <a16:creationId xmlns:a16="http://schemas.microsoft.com/office/drawing/2014/main" id="{AAF221C2-4548-E161-5C86-A2314C4E04E2}"/>
              </a:ext>
            </a:extLst>
          </p:cNvPr>
          <p:cNvSpPr>
            <a:spLocks noGrp="1"/>
          </p:cNvSpPr>
          <p:nvPr>
            <p:ph idx="1"/>
          </p:nvPr>
        </p:nvSpPr>
        <p:spPr/>
        <p:txBody>
          <a:bodyPr>
            <a:normAutofit fontScale="70000" lnSpcReduction="20000"/>
          </a:bodyPr>
          <a:lstStyle/>
          <a:p>
            <a:r>
              <a:rPr lang="en-GB" dirty="0"/>
              <a:t>This is your book to write in every time you listen to your child read. </a:t>
            </a:r>
            <a:r>
              <a:rPr lang="en-GB" b="1" dirty="0"/>
              <a:t>Please listen to your child read every day. </a:t>
            </a:r>
            <a:br>
              <a:rPr lang="en-GB" dirty="0"/>
            </a:br>
            <a:r>
              <a:rPr lang="en-GB" dirty="0"/>
              <a:t>They might read a few pages, concentrate on a single page or re-read the book again for fluency. Depending on your child, this might take just a few minutes, 5 or 10 minutes or they may be able to focus on their reading a bit longer.</a:t>
            </a:r>
          </a:p>
          <a:p>
            <a:r>
              <a:rPr lang="en-GB" dirty="0"/>
              <a:t>After they have read each day, please sign and date that you have listened to your child that day. You can also comment what went well, what needs a bit more practise or what you discussed about the story if you wish. </a:t>
            </a:r>
          </a:p>
          <a:p>
            <a:r>
              <a:rPr lang="en-GB" dirty="0"/>
              <a:t>Please make sure that your child brings their school bag with your reading record book and reading book everyday as children may also be reading to adults in class throughout the week. </a:t>
            </a:r>
          </a:p>
          <a:p>
            <a:r>
              <a:rPr lang="en-GB" dirty="0"/>
              <a:t>Please help your children understand how important it is to take care of the books.</a:t>
            </a:r>
          </a:p>
          <a:p>
            <a:endParaRPr lang="en-GB" dirty="0"/>
          </a:p>
        </p:txBody>
      </p:sp>
    </p:spTree>
    <p:extLst>
      <p:ext uri="{BB962C8B-B14F-4D97-AF65-F5344CB8AC3E}">
        <p14:creationId xmlns:p14="http://schemas.microsoft.com/office/powerpoint/2010/main" val="2223128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 </a:t>
            </a:r>
            <a:endParaRPr lang="en-US" dirty="0"/>
          </a:p>
        </p:txBody>
      </p:sp>
      <p:sp>
        <p:nvSpPr>
          <p:cNvPr id="3" name="Content Placeholder 2"/>
          <p:cNvSpPr>
            <a:spLocks noGrp="1"/>
          </p:cNvSpPr>
          <p:nvPr>
            <p:ph idx="1"/>
          </p:nvPr>
        </p:nvSpPr>
        <p:spPr>
          <a:xfrm>
            <a:off x="571472" y="1857364"/>
            <a:ext cx="8158162" cy="4845188"/>
          </a:xfrm>
        </p:spPr>
        <p:txBody>
          <a:bodyPr>
            <a:normAutofit fontScale="92500" lnSpcReduction="10000"/>
          </a:bodyPr>
          <a:lstStyle/>
          <a:p>
            <a:r>
              <a:rPr lang="en-GB" sz="2600" dirty="0"/>
              <a:t>Our P.E. days are on:</a:t>
            </a:r>
          </a:p>
          <a:p>
            <a:pPr marL="118872" indent="0" algn="ctr">
              <a:buNone/>
            </a:pPr>
            <a:r>
              <a:rPr lang="en-GB" sz="2600" u="sng" dirty="0">
                <a:solidFill>
                  <a:srgbClr val="FF0000"/>
                </a:solidFill>
              </a:rPr>
              <a:t>Monday and Wednesday</a:t>
            </a:r>
          </a:p>
          <a:p>
            <a:pPr marL="118872" indent="0" algn="ctr">
              <a:buNone/>
            </a:pPr>
            <a:endParaRPr lang="en-GB" sz="2600" dirty="0"/>
          </a:p>
          <a:p>
            <a:pPr marL="438912" marR="0" lvl="0" indent="-320040" algn="l" defTabSz="914400" rtl="0" eaLnBrk="1" fontAlgn="auto" latinLnBrk="0" hangingPunct="1">
              <a:lnSpc>
                <a:spcPct val="100000"/>
              </a:lnSpc>
              <a:spcBef>
                <a:spcPts val="0"/>
              </a:spcBef>
              <a:spcAft>
                <a:spcPts val="0"/>
              </a:spcAft>
              <a:buClr>
                <a:srgbClr val="F0AD00"/>
              </a:buClr>
              <a:buSzPct val="80000"/>
              <a:buFont typeface="Wingdings 2"/>
              <a:buChar char=""/>
              <a:tabLst/>
              <a:defRPr/>
            </a:pPr>
            <a:r>
              <a:rPr kumimoji="0" lang="en-GB" sz="2600" b="0" i="0" u="none" strike="noStrike" kern="1200" cap="none" spc="0" normalizeH="0" baseline="0" noProof="0" dirty="0">
                <a:ln>
                  <a:noFill/>
                </a:ln>
                <a:solidFill>
                  <a:prstClr val="black"/>
                </a:solidFill>
                <a:effectLst/>
                <a:uLnTx/>
                <a:uFillTx/>
                <a:latin typeface="Corbel"/>
                <a:ea typeface="+mn-ea"/>
                <a:cs typeface="+mn-cs"/>
              </a:rPr>
              <a:t>Please make sure your child brings their PE kit into school in a named plastic bag, we will provide a School PE Bag which will stay in school</a:t>
            </a:r>
            <a:endParaRPr kumimoji="0" lang="en-US" sz="2600" b="0" i="0" u="none" strike="noStrike" kern="1200" cap="none" spc="0" normalizeH="0" baseline="0" noProof="0" dirty="0">
              <a:ln>
                <a:noFill/>
              </a:ln>
              <a:solidFill>
                <a:prstClr val="black"/>
              </a:solidFill>
              <a:effectLst/>
              <a:uLnTx/>
              <a:uFillTx/>
              <a:latin typeface="Corbel"/>
              <a:ea typeface="+mn-ea"/>
              <a:cs typeface="+mn-cs"/>
            </a:endParaRPr>
          </a:p>
          <a:p>
            <a:r>
              <a:rPr lang="en-GB" sz="2600" dirty="0"/>
              <a:t>-white or blue t-shirt</a:t>
            </a:r>
          </a:p>
          <a:p>
            <a:pPr marL="118872" indent="0">
              <a:buNone/>
            </a:pPr>
            <a:r>
              <a:rPr lang="en-GB" sz="2600" dirty="0"/>
              <a:t>    -grey or black joggers/shorts/leggings</a:t>
            </a:r>
          </a:p>
          <a:p>
            <a:pPr marL="118872" indent="0">
              <a:buNone/>
            </a:pPr>
            <a:r>
              <a:rPr lang="en-GB" sz="2600" dirty="0"/>
              <a:t>    -trainers or pumps with Velcro – no laces!</a:t>
            </a:r>
          </a:p>
          <a:p>
            <a:r>
              <a:rPr lang="en-GB" sz="2600" u="sng" dirty="0"/>
              <a:t>Please remember to put names in everything and check regularly!</a:t>
            </a:r>
          </a:p>
          <a:p>
            <a:r>
              <a:rPr lang="en-GB" sz="2600" dirty="0"/>
              <a:t>Please practise changing at home, particularly buttons, pulling t shirts on and off and turning clothes the right way round.</a:t>
            </a:r>
          </a:p>
          <a:p>
            <a:endParaRPr lang="en-GB" u="sng" dirty="0"/>
          </a:p>
          <a:p>
            <a:endParaRPr lang="en-GB" u="sng" dirty="0"/>
          </a:p>
          <a:p>
            <a:endParaRPr lang="en-GB" u="sng" dirty="0"/>
          </a:p>
          <a:p>
            <a:endParaRPr lang="en-GB" u="sng" dirty="0"/>
          </a:p>
          <a:p>
            <a:endParaRPr lang="en-US" dirty="0"/>
          </a:p>
        </p:txBody>
      </p:sp>
      <p:pic>
        <p:nvPicPr>
          <p:cNvPr id="5122" name="Picture 2" descr="View Details"/>
          <p:cNvPicPr>
            <a:picLocks noChangeAspect="1" noChangeArrowheads="1"/>
          </p:cNvPicPr>
          <p:nvPr/>
        </p:nvPicPr>
        <p:blipFill>
          <a:blip r:embed="rId2"/>
          <a:srcRect/>
          <a:stretch>
            <a:fillRect/>
          </a:stretch>
        </p:blipFill>
        <p:spPr bwMode="auto">
          <a:xfrm>
            <a:off x="1979712" y="324611"/>
            <a:ext cx="914401" cy="914401"/>
          </a:xfrm>
          <a:prstGeom prst="rect">
            <a:avLst/>
          </a:prstGeom>
          <a:noFill/>
        </p:spPr>
      </p:pic>
      <p:pic>
        <p:nvPicPr>
          <p:cNvPr id="5124" name="Picture 4" descr="athletes,cleats,games,iStockphoto,leg muscles,races,runners,,shorts,sports,track and field"/>
          <p:cNvPicPr>
            <a:picLocks noChangeAspect="1" noChangeArrowheads="1"/>
          </p:cNvPicPr>
          <p:nvPr/>
        </p:nvPicPr>
        <p:blipFill>
          <a:blip r:embed="rId3"/>
          <a:srcRect/>
          <a:stretch>
            <a:fillRect/>
          </a:stretch>
        </p:blipFill>
        <p:spPr bwMode="auto">
          <a:xfrm>
            <a:off x="7286676" y="1715362"/>
            <a:ext cx="1101748" cy="1101747"/>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Concerns</a:t>
            </a:r>
            <a:endParaRPr lang="en-US" dirty="0"/>
          </a:p>
        </p:txBody>
      </p:sp>
      <p:sp>
        <p:nvSpPr>
          <p:cNvPr id="3" name="Content Placeholder 2"/>
          <p:cNvSpPr>
            <a:spLocks noGrp="1"/>
          </p:cNvSpPr>
          <p:nvPr>
            <p:ph idx="1"/>
          </p:nvPr>
        </p:nvSpPr>
        <p:spPr>
          <a:xfrm>
            <a:off x="457200" y="1775191"/>
            <a:ext cx="8229600" cy="4868519"/>
          </a:xfrm>
        </p:spPr>
        <p:txBody>
          <a:bodyPr>
            <a:normAutofit fontScale="70000" lnSpcReduction="20000"/>
          </a:bodyPr>
          <a:lstStyle/>
          <a:p>
            <a:r>
              <a:rPr lang="en-GB" dirty="0"/>
              <a:t>If children have any worries they should </a:t>
            </a:r>
            <a:r>
              <a:rPr lang="en-GB" b="1" dirty="0">
                <a:solidFill>
                  <a:srgbClr val="FF0000"/>
                </a:solidFill>
              </a:rPr>
              <a:t>speak to an adult in school.</a:t>
            </a:r>
          </a:p>
          <a:p>
            <a:endParaRPr lang="en-GB" dirty="0"/>
          </a:p>
          <a:p>
            <a:r>
              <a:rPr lang="en-GB" dirty="0"/>
              <a:t>Class teachers, teaching assistants, our pastoral lead, lunchtime supervisors, key stage leaders, senior teachers and the Head teacher or Deputy are all here to listen and respond.</a:t>
            </a:r>
          </a:p>
          <a:p>
            <a:endParaRPr lang="en-GB" dirty="0"/>
          </a:p>
          <a:p>
            <a:r>
              <a:rPr lang="en-GB" dirty="0"/>
              <a:t>If children share concerns about school work, playtime or any aspect of school with you, their parents, </a:t>
            </a:r>
            <a:r>
              <a:rPr lang="en-GB" b="1" dirty="0"/>
              <a:t>ask if they have reported it and what has been done.</a:t>
            </a:r>
          </a:p>
          <a:p>
            <a:endParaRPr lang="en-GB" dirty="0"/>
          </a:p>
          <a:p>
            <a:r>
              <a:rPr lang="en-GB" dirty="0"/>
              <a:t>Please use Seesaw if you have any questions about learning. If you need to speak to your child's class teacher, you can catch them at the start or end of the day or please ring the office and we will pass on any messages and arrange a call back of necessary.</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0AE02-377A-4D3F-BB6E-378EBBC2867A}"/>
              </a:ext>
            </a:extLst>
          </p:cNvPr>
          <p:cNvSpPr>
            <a:spLocks noGrp="1"/>
          </p:cNvSpPr>
          <p:nvPr>
            <p:ph type="title"/>
          </p:nvPr>
        </p:nvSpPr>
        <p:spPr/>
        <p:txBody>
          <a:bodyPr/>
          <a:lstStyle/>
          <a:p>
            <a:r>
              <a:rPr lang="en-GB" dirty="0"/>
              <a:t>Lines of Communication</a:t>
            </a:r>
          </a:p>
        </p:txBody>
      </p:sp>
      <p:sp>
        <p:nvSpPr>
          <p:cNvPr id="3" name="Content Placeholder 2">
            <a:extLst>
              <a:ext uri="{FF2B5EF4-FFF2-40B4-BE49-F238E27FC236}">
                <a16:creationId xmlns:a16="http://schemas.microsoft.com/office/drawing/2014/main" id="{03A081F3-D326-4579-B797-CC4DC60F4837}"/>
              </a:ext>
            </a:extLst>
          </p:cNvPr>
          <p:cNvSpPr>
            <a:spLocks noGrp="1"/>
          </p:cNvSpPr>
          <p:nvPr>
            <p:ph idx="1"/>
          </p:nvPr>
        </p:nvSpPr>
        <p:spPr/>
        <p:txBody>
          <a:bodyPr>
            <a:normAutofit fontScale="70000" lnSpcReduction="20000"/>
          </a:bodyPr>
          <a:lstStyle/>
          <a:p>
            <a:r>
              <a:rPr lang="en-GB" dirty="0"/>
              <a:t>Our website is your first port of call if you need any information about school.</a:t>
            </a:r>
          </a:p>
          <a:p>
            <a:r>
              <a:rPr lang="en-GB" dirty="0"/>
              <a:t>Seesaw will be used for messages to keep you updated and for weekly workout activities to be sent to each class. Please only message your teacher on Seesaw if it is a question about learning. Any other questions or messages, please ring the school office.</a:t>
            </a:r>
          </a:p>
          <a:p>
            <a:r>
              <a:rPr lang="en-GB" dirty="0"/>
              <a:t> We use the ‘School News’ app to keep everyone updated.</a:t>
            </a:r>
          </a:p>
          <a:p>
            <a:r>
              <a:rPr lang="en-GB" dirty="0"/>
              <a:t>Look out for information and celebrations on our Facebook page where we will share photos and updates.</a:t>
            </a:r>
          </a:p>
          <a:p>
            <a:r>
              <a:rPr lang="en-GB" dirty="0"/>
              <a:t>Our half termly Rosegrove Review newsletters will be sent out – please check school bags every Friday.</a:t>
            </a:r>
          </a:p>
          <a:p>
            <a:r>
              <a:rPr lang="en-GB" dirty="0"/>
              <a:t>Each Friday a weekly newsletter will be posted on our Facebook page. </a:t>
            </a:r>
          </a:p>
          <a:p>
            <a:r>
              <a:rPr lang="en-GB" dirty="0"/>
              <a:t>We also have a notice board located at the front of the school – don’t forget to have a quick look on your way in to school!</a:t>
            </a:r>
          </a:p>
          <a:p>
            <a:r>
              <a:rPr lang="en-GB" dirty="0"/>
              <a:t>Please ring the office if you have any questions.</a:t>
            </a:r>
          </a:p>
        </p:txBody>
      </p:sp>
    </p:spTree>
    <p:extLst>
      <p:ext uri="{BB962C8B-B14F-4D97-AF65-F5344CB8AC3E}">
        <p14:creationId xmlns:p14="http://schemas.microsoft.com/office/powerpoint/2010/main" val="2575104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D7DD-2951-4E50-9588-ABB563658264}"/>
              </a:ext>
            </a:extLst>
          </p:cNvPr>
          <p:cNvSpPr>
            <a:spLocks noGrp="1"/>
          </p:cNvSpPr>
          <p:nvPr>
            <p:ph type="title"/>
          </p:nvPr>
        </p:nvSpPr>
        <p:spPr/>
        <p:txBody>
          <a:bodyPr/>
          <a:lstStyle/>
          <a:p>
            <a:r>
              <a:rPr lang="en-GB" dirty="0"/>
              <a:t>Reminders </a:t>
            </a:r>
          </a:p>
        </p:txBody>
      </p:sp>
      <p:sp>
        <p:nvSpPr>
          <p:cNvPr id="3" name="Content Placeholder 2">
            <a:extLst>
              <a:ext uri="{FF2B5EF4-FFF2-40B4-BE49-F238E27FC236}">
                <a16:creationId xmlns:a16="http://schemas.microsoft.com/office/drawing/2014/main" id="{3708D3E5-9BB3-4819-81AA-23FF07FA927A}"/>
              </a:ext>
            </a:extLst>
          </p:cNvPr>
          <p:cNvSpPr>
            <a:spLocks noGrp="1"/>
          </p:cNvSpPr>
          <p:nvPr>
            <p:ph idx="1"/>
          </p:nvPr>
        </p:nvSpPr>
        <p:spPr>
          <a:xfrm>
            <a:off x="457200" y="1556792"/>
            <a:ext cx="8229600" cy="5301207"/>
          </a:xfrm>
        </p:spPr>
        <p:txBody>
          <a:bodyPr>
            <a:normAutofit lnSpcReduction="10000"/>
          </a:bodyPr>
          <a:lstStyle/>
          <a:p>
            <a:pPr marL="118872" indent="0">
              <a:buNone/>
            </a:pPr>
            <a:endParaRPr lang="en-GB" sz="2300" dirty="0"/>
          </a:p>
          <a:p>
            <a:r>
              <a:rPr lang="en-GB" sz="2300" dirty="0"/>
              <a:t>Please ensure all items of uniform and clothing are clearly labelled and check regularly. The children are taught to take care of their own belongings and put them in their drawers and on their pegs.</a:t>
            </a:r>
          </a:p>
          <a:p>
            <a:pPr marL="118872" indent="0">
              <a:buNone/>
            </a:pPr>
            <a:endParaRPr lang="en-GB" sz="2300" dirty="0"/>
          </a:p>
          <a:p>
            <a:r>
              <a:rPr lang="en-GB" sz="2300" dirty="0"/>
              <a:t>Appointments- please try to make appointments outside of school hours whenever possible. If you are asking for your child to be excused for an appointment please have available the appointment card or letter</a:t>
            </a:r>
            <a:r>
              <a:rPr lang="en-GB" sz="2300" b="1" dirty="0"/>
              <a:t> before </a:t>
            </a:r>
            <a:r>
              <a:rPr lang="en-GB" sz="2300" dirty="0"/>
              <a:t>you take your child out of school. Holidays are not allowed in school time.</a:t>
            </a:r>
          </a:p>
          <a:p>
            <a:endParaRPr lang="en-GB" sz="2300" dirty="0"/>
          </a:p>
          <a:p>
            <a:r>
              <a:rPr lang="en-GB" sz="2300" dirty="0"/>
              <a:t>Earrings or Jewellery - Just a reminder that we follow Lancashire’s guidelines on earrings and this has been adopted by our governors. We do not allow children to wear earrings for safety reasons, even if covered by tape or plasters.</a:t>
            </a:r>
          </a:p>
          <a:p>
            <a:pPr marL="118872" indent="0">
              <a:buNone/>
            </a:pPr>
            <a:endParaRPr lang="en-GB" sz="2300" dirty="0"/>
          </a:p>
        </p:txBody>
      </p:sp>
    </p:spTree>
    <p:extLst>
      <p:ext uri="{BB962C8B-B14F-4D97-AF65-F5344CB8AC3E}">
        <p14:creationId xmlns:p14="http://schemas.microsoft.com/office/powerpoint/2010/main" val="3632584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A1F33A-A7D9-4D56-943B-8AFAE6B9C2F2}"/>
              </a:ext>
            </a:extLst>
          </p:cNvPr>
          <p:cNvSpPr>
            <a:spLocks noGrp="1"/>
          </p:cNvSpPr>
          <p:nvPr>
            <p:ph idx="1"/>
          </p:nvPr>
        </p:nvSpPr>
        <p:spPr>
          <a:xfrm>
            <a:off x="611560" y="1116195"/>
            <a:ext cx="8229600" cy="4625609"/>
          </a:xfrm>
        </p:spPr>
        <p:txBody>
          <a:bodyPr>
            <a:normAutofit fontScale="92500"/>
          </a:bodyPr>
          <a:lstStyle/>
          <a:p>
            <a:pPr marL="118872" indent="0">
              <a:buNone/>
            </a:pPr>
            <a:endParaRPr lang="en-GB" sz="2300" dirty="0"/>
          </a:p>
          <a:p>
            <a:endParaRPr lang="en-GB" sz="2300" dirty="0"/>
          </a:p>
          <a:p>
            <a:r>
              <a:rPr lang="en-GB" sz="2300" dirty="0"/>
              <a:t>To keep our children safe at playtimes we have asked all children not to speak to anyone through the railings. Please help us to manage this by not approaching the railings to talk to children, even if it is your own child. </a:t>
            </a:r>
          </a:p>
          <a:p>
            <a:pPr marL="118872" indent="0">
              <a:buNone/>
            </a:pPr>
            <a:endParaRPr lang="en-GB" sz="2300" dirty="0"/>
          </a:p>
          <a:p>
            <a:r>
              <a:rPr lang="en-GB" sz="2300" dirty="0"/>
              <a:t>Year 1 start to the day at 8.45, the school doors will open at 8.42am</a:t>
            </a:r>
          </a:p>
          <a:p>
            <a:r>
              <a:rPr lang="en-GB" sz="2300" dirty="0"/>
              <a:t>Please make sure your child stays with you until they are collected.</a:t>
            </a:r>
          </a:p>
          <a:p>
            <a:r>
              <a:rPr lang="en-GB" sz="2300" dirty="0"/>
              <a:t>Diamond’s collected at 3.10 at the main entrance, line up along the wall towards the gate.</a:t>
            </a:r>
          </a:p>
          <a:p>
            <a:r>
              <a:rPr lang="en-GB" sz="2300" dirty="0"/>
              <a:t>Sapphire’s  collected at 3.15at the main entrance, line up along the wall towards the gate.</a:t>
            </a:r>
          </a:p>
          <a:p>
            <a:endParaRPr lang="en-GB" sz="2300" dirty="0"/>
          </a:p>
        </p:txBody>
      </p:sp>
    </p:spTree>
    <p:extLst>
      <p:ext uri="{BB962C8B-B14F-4D97-AF65-F5344CB8AC3E}">
        <p14:creationId xmlns:p14="http://schemas.microsoft.com/office/powerpoint/2010/main" val="22204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094171-7932-4BBB-AB48-47F8C1C9019B}"/>
              </a:ext>
            </a:extLst>
          </p:cNvPr>
          <p:cNvSpPr>
            <a:spLocks noGrp="1"/>
          </p:cNvSpPr>
          <p:nvPr>
            <p:ph idx="1"/>
          </p:nvPr>
        </p:nvSpPr>
        <p:spPr>
          <a:xfrm>
            <a:off x="457200" y="1556792"/>
            <a:ext cx="8229600" cy="5184576"/>
          </a:xfrm>
        </p:spPr>
        <p:txBody>
          <a:bodyPr>
            <a:normAutofit fontScale="25000" lnSpcReduction="20000"/>
          </a:bodyPr>
          <a:lstStyle/>
          <a:p>
            <a:r>
              <a:rPr lang="en-GB" sz="8000" dirty="0"/>
              <a:t>If your child is unwell and not fit to come to school please ring the school office before 9:30am to notify school.</a:t>
            </a:r>
          </a:p>
          <a:p>
            <a:endParaRPr lang="en-GB" sz="8000" dirty="0"/>
          </a:p>
          <a:p>
            <a:r>
              <a:rPr lang="en-GB" sz="8000" dirty="0"/>
              <a:t>Fines will now be given to families who are persistently late in line with the Working Together Document produced by the Dept for Education. Copies of this letter have been sent home previously.</a:t>
            </a:r>
          </a:p>
          <a:p>
            <a:pPr marL="118872" indent="0">
              <a:buNone/>
            </a:pPr>
            <a:endParaRPr lang="en-GB" sz="8000" dirty="0"/>
          </a:p>
          <a:p>
            <a:r>
              <a:rPr lang="en-GB" sz="8000" dirty="0"/>
              <a:t>We are a healthy school. All school dinners that we provide are free. If your child has a packed lunch please try to ensure that you are sending them with a healthy, balanced diet. </a:t>
            </a:r>
          </a:p>
          <a:p>
            <a:endParaRPr lang="en-GB" sz="7200" dirty="0"/>
          </a:p>
          <a:p>
            <a:r>
              <a:rPr lang="en-GB" sz="8000" dirty="0"/>
              <a:t>We have rules in school to keep our children safe. We expect all children to follow these rules and show positive behaviour in school. </a:t>
            </a:r>
          </a:p>
          <a:p>
            <a:endParaRPr lang="en-GB" sz="8000" dirty="0"/>
          </a:p>
          <a:p>
            <a:r>
              <a:rPr lang="en-GB" sz="8000" dirty="0"/>
              <a:t>A whole school focus will be on developing the children’s independence and helping them become responsible for their learning.</a:t>
            </a:r>
          </a:p>
        </p:txBody>
      </p:sp>
    </p:spTree>
    <p:extLst>
      <p:ext uri="{BB962C8B-B14F-4D97-AF65-F5344CB8AC3E}">
        <p14:creationId xmlns:p14="http://schemas.microsoft.com/office/powerpoint/2010/main" val="2757754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45F48-D040-481E-B1DC-EA0CD1CB0C17}"/>
              </a:ext>
            </a:extLst>
          </p:cNvPr>
          <p:cNvSpPr>
            <a:spLocks noGrp="1"/>
          </p:cNvSpPr>
          <p:nvPr>
            <p:ph type="title"/>
          </p:nvPr>
        </p:nvSpPr>
        <p:spPr/>
        <p:txBody>
          <a:bodyPr/>
          <a:lstStyle/>
          <a:p>
            <a:r>
              <a:rPr lang="en-GB" dirty="0"/>
              <a:t>Contact Detail form</a:t>
            </a:r>
          </a:p>
        </p:txBody>
      </p:sp>
      <p:sp>
        <p:nvSpPr>
          <p:cNvPr id="3" name="Content Placeholder 2">
            <a:extLst>
              <a:ext uri="{FF2B5EF4-FFF2-40B4-BE49-F238E27FC236}">
                <a16:creationId xmlns:a16="http://schemas.microsoft.com/office/drawing/2014/main" id="{2E944CDD-4193-45B7-BDC3-002A2F17DEE1}"/>
              </a:ext>
            </a:extLst>
          </p:cNvPr>
          <p:cNvSpPr>
            <a:spLocks noGrp="1"/>
          </p:cNvSpPr>
          <p:nvPr>
            <p:ph idx="1"/>
          </p:nvPr>
        </p:nvSpPr>
        <p:spPr/>
        <p:txBody>
          <a:bodyPr/>
          <a:lstStyle/>
          <a:p>
            <a:r>
              <a:rPr lang="en-GB" dirty="0"/>
              <a:t> Please make sure the office knows straight away if any contact detail changes occur over the year.</a:t>
            </a:r>
          </a:p>
        </p:txBody>
      </p:sp>
    </p:spTree>
    <p:extLst>
      <p:ext uri="{BB962C8B-B14F-4D97-AF65-F5344CB8AC3E}">
        <p14:creationId xmlns:p14="http://schemas.microsoft.com/office/powerpoint/2010/main" val="357543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325A1-80CC-C0F4-D39A-D5A898582782}"/>
              </a:ext>
            </a:extLst>
          </p:cNvPr>
          <p:cNvSpPr>
            <a:spLocks noGrp="1"/>
          </p:cNvSpPr>
          <p:nvPr>
            <p:ph type="title"/>
          </p:nvPr>
        </p:nvSpPr>
        <p:spPr/>
        <p:txBody>
          <a:bodyPr/>
          <a:lstStyle/>
          <a:p>
            <a:r>
              <a:rPr lang="en-GB" dirty="0"/>
              <a:t>Children’s University </a:t>
            </a:r>
          </a:p>
        </p:txBody>
      </p:sp>
      <p:sp>
        <p:nvSpPr>
          <p:cNvPr id="4" name="Content Placeholder 2">
            <a:extLst>
              <a:ext uri="{FF2B5EF4-FFF2-40B4-BE49-F238E27FC236}">
                <a16:creationId xmlns:a16="http://schemas.microsoft.com/office/drawing/2014/main" id="{E85E8545-7CC4-D212-B1CD-8F9DD931E162}"/>
              </a:ext>
            </a:extLst>
          </p:cNvPr>
          <p:cNvSpPr>
            <a:spLocks noGrp="1"/>
          </p:cNvSpPr>
          <p:nvPr>
            <p:ph idx="1"/>
          </p:nvPr>
        </p:nvSpPr>
        <p:spPr>
          <a:xfrm>
            <a:off x="457200" y="1775191"/>
            <a:ext cx="8229600" cy="4625609"/>
          </a:xfrm>
        </p:spPr>
        <p:txBody>
          <a:bodyPr>
            <a:normAutofit fontScale="77500" lnSpcReduction="20000"/>
          </a:bodyPr>
          <a:lstStyle/>
          <a:p>
            <a:r>
              <a:rPr lang="en-GB" dirty="0"/>
              <a:t>Children’s University is a national programme that rewards 5 – 14 year olds for participating in voluntary learning activities.</a:t>
            </a:r>
          </a:p>
          <a:p>
            <a:pPr marL="118872" indent="0">
              <a:buNone/>
            </a:pPr>
            <a:endParaRPr lang="en-GB" dirty="0"/>
          </a:p>
          <a:p>
            <a:r>
              <a:rPr lang="en-GB" dirty="0"/>
              <a:t>If your child goes to any clubs outside of school or clubs in school (e.g. guitar, football, cricket, art) they can get their passport stamped.</a:t>
            </a:r>
          </a:p>
          <a:p>
            <a:pPr marL="118872" indent="0">
              <a:buNone/>
            </a:pPr>
            <a:endParaRPr lang="en-GB" dirty="0"/>
          </a:p>
          <a:p>
            <a:r>
              <a:rPr lang="en-GB" dirty="0"/>
              <a:t>If your child receives stamps then they will be invited to graduate in July. We go to the Children’s University Graduation to celebrate!</a:t>
            </a:r>
          </a:p>
          <a:p>
            <a:endParaRPr lang="en-GB" dirty="0"/>
          </a:p>
          <a:p>
            <a:r>
              <a:rPr lang="en-GB" dirty="0"/>
              <a:t>If you would like to join and receive a passport please sign up today (or when you child joins a club). </a:t>
            </a:r>
          </a:p>
          <a:p>
            <a:endParaRPr lang="en-GB" dirty="0"/>
          </a:p>
        </p:txBody>
      </p:sp>
    </p:spTree>
    <p:extLst>
      <p:ext uri="{BB962C8B-B14F-4D97-AF65-F5344CB8AC3E}">
        <p14:creationId xmlns:p14="http://schemas.microsoft.com/office/powerpoint/2010/main" val="3329182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lipped images,cropped images,cropped pictures,farewells,good bye,goodbyes,icons,phrases,PNG,text,transparent background,web elements"/>
          <p:cNvPicPr>
            <a:picLocks noChangeAspect="1" noChangeArrowheads="1"/>
          </p:cNvPicPr>
          <p:nvPr/>
        </p:nvPicPr>
        <p:blipFill>
          <a:blip r:embed="rId2"/>
          <a:srcRect/>
          <a:stretch>
            <a:fillRect/>
          </a:stretch>
        </p:blipFill>
        <p:spPr bwMode="auto">
          <a:xfrm>
            <a:off x="2500298" y="2035975"/>
            <a:ext cx="4000528" cy="3357553"/>
          </a:xfrm>
          <a:prstGeom prst="rect">
            <a:avLst/>
          </a:prstGeom>
          <a:noFill/>
        </p:spPr>
      </p:pic>
      <p:sp>
        <p:nvSpPr>
          <p:cNvPr id="2" name="Title 1"/>
          <p:cNvSpPr>
            <a:spLocks noGrp="1"/>
          </p:cNvSpPr>
          <p:nvPr>
            <p:ph type="title"/>
          </p:nvPr>
        </p:nvSpPr>
        <p:spPr/>
        <p:txBody>
          <a:bodyPr/>
          <a:lstStyle/>
          <a:p>
            <a:r>
              <a:rPr lang="en-GB"/>
              <a:t>ANY THING ELSE?</a:t>
            </a:r>
            <a:endParaRPr lang="en-US"/>
          </a:p>
        </p:txBody>
      </p:sp>
      <p:sp>
        <p:nvSpPr>
          <p:cNvPr id="3" name="Content Placeholder 2"/>
          <p:cNvSpPr>
            <a:spLocks noGrp="1"/>
          </p:cNvSpPr>
          <p:nvPr>
            <p:ph idx="1"/>
          </p:nvPr>
        </p:nvSpPr>
        <p:spPr/>
        <p:txBody>
          <a:bodyPr/>
          <a:lstStyle/>
          <a:p>
            <a:pPr algn="ctr">
              <a:buNone/>
            </a:pPr>
            <a:r>
              <a:rPr lang="en-GB" dirty="0"/>
              <a:t>    Thankyou for your time. </a:t>
            </a:r>
          </a:p>
          <a:p>
            <a:pPr algn="ctr">
              <a:buNone/>
            </a:pPr>
            <a:r>
              <a:rPr lang="en-GB" dirty="0"/>
              <a:t>I will be happy to answer any questions you may have.</a:t>
            </a:r>
            <a:endParaRPr lang="en-US" dirty="0"/>
          </a:p>
        </p:txBody>
      </p:sp>
      <p:pic>
        <p:nvPicPr>
          <p:cNvPr id="1030" name="Picture 6" descr="au revoir,farewells,gestures,good bye,goodbyes,persons,phrases,text,waving,waving goodbye,women"/>
          <p:cNvPicPr>
            <a:picLocks noChangeAspect="1" noChangeArrowheads="1"/>
          </p:cNvPicPr>
          <p:nvPr/>
        </p:nvPicPr>
        <p:blipFill>
          <a:blip r:embed="rId3"/>
          <a:srcRect/>
          <a:stretch>
            <a:fillRect/>
          </a:stretch>
        </p:blipFill>
        <p:spPr bwMode="auto">
          <a:xfrm>
            <a:off x="4357686" y="4429132"/>
            <a:ext cx="2143140" cy="2143139"/>
          </a:xfrm>
          <a:prstGeom prst="rect">
            <a:avLst/>
          </a:prstGeom>
          <a:noFill/>
        </p:spPr>
      </p:pic>
      <p:pic>
        <p:nvPicPr>
          <p:cNvPr id="1032" name="Picture 8" descr="View Details"/>
          <p:cNvPicPr>
            <a:picLocks noChangeAspect="1" noChangeArrowheads="1"/>
          </p:cNvPicPr>
          <p:nvPr/>
        </p:nvPicPr>
        <p:blipFill>
          <a:blip r:embed="rId4"/>
          <a:srcRect/>
          <a:stretch>
            <a:fillRect/>
          </a:stretch>
        </p:blipFill>
        <p:spPr bwMode="auto">
          <a:xfrm>
            <a:off x="6858016" y="3786190"/>
            <a:ext cx="1271591" cy="1271591"/>
          </a:xfrm>
          <a:prstGeom prst="rect">
            <a:avLst/>
          </a:prstGeom>
          <a:noFill/>
        </p:spPr>
      </p:pic>
      <p:sp>
        <p:nvSpPr>
          <p:cNvPr id="8" name="Rectangle 7"/>
          <p:cNvSpPr/>
          <p:nvPr/>
        </p:nvSpPr>
        <p:spPr>
          <a:xfrm>
            <a:off x="142844" y="4509120"/>
            <a:ext cx="4714907" cy="523220"/>
          </a:xfrm>
          <a:prstGeom prst="rect">
            <a:avLst/>
          </a:prstGeom>
          <a:noFill/>
        </p:spPr>
        <p:txBody>
          <a:bodyPr wrap="square" lIns="91440" tIns="45720" rIns="91440" bIns="45720">
            <a:spAutoFit/>
          </a:bodyPr>
          <a:lstStyle/>
          <a:p>
            <a:pPr algn="ctr"/>
            <a:r>
              <a:rPr lang="en-US" sz="2800" b="1" cap="all" spc="0"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Khuda</a:t>
            </a:r>
            <a:r>
              <a:rPr lang="en-US" sz="28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Hafiz</a:t>
            </a:r>
          </a:p>
        </p:txBody>
      </p:sp>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36067" y="260648"/>
            <a:ext cx="1787079" cy="157988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07E6B0FE6E0934D8A1EA9D14AD55CD0" ma:contentTypeVersion="8" ma:contentTypeDescription="Create a new document." ma:contentTypeScope="" ma:versionID="0e50c3dbb21a4776a6b189f1679211ff">
  <xsd:schema xmlns:xsd="http://www.w3.org/2001/XMLSchema" xmlns:xs="http://www.w3.org/2001/XMLSchema" xmlns:p="http://schemas.microsoft.com/office/2006/metadata/properties" xmlns:ns3="8c724381-11c9-401c-a8cc-22c3a322f194" targetNamespace="http://schemas.microsoft.com/office/2006/metadata/properties" ma:root="true" ma:fieldsID="a9f255fe6b580ee2a31ba5c57a128b5f" ns3:_="">
    <xsd:import namespace="8c724381-11c9-401c-a8cc-22c3a322f19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724381-11c9-401c-a8cc-22c3a322f19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E891B4-2301-46A8-97FA-61083604C530}">
  <ds:schemaRefs>
    <ds:schemaRef ds:uri="http://schemas.microsoft.com/office/infopath/2007/PartnerControls"/>
    <ds:schemaRef ds:uri="http://purl.org/dc/elements/1.1/"/>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8c724381-11c9-401c-a8cc-22c3a322f194"/>
    <ds:schemaRef ds:uri="http://purl.org/dc/dcmitype/"/>
  </ds:schemaRefs>
</ds:datastoreItem>
</file>

<file path=customXml/itemProps2.xml><?xml version="1.0" encoding="utf-8"?>
<ds:datastoreItem xmlns:ds="http://schemas.openxmlformats.org/officeDocument/2006/customXml" ds:itemID="{62E51780-8A6C-41DB-B023-74A6971F1D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724381-11c9-401c-a8cc-22c3a322f1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487569-7044-4463-857B-7B3BF97402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Module</Template>
  <TotalTime>1166</TotalTime>
  <Words>1586</Words>
  <Application>Microsoft Office PowerPoint</Application>
  <PresentationFormat>On-screen Show (4:3)</PresentationFormat>
  <Paragraphs>104</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Corbel</vt:lpstr>
      <vt:lpstr>Wingdings</vt:lpstr>
      <vt:lpstr>Wingdings 2</vt:lpstr>
      <vt:lpstr>Wingdings 3</vt:lpstr>
      <vt:lpstr>Module</vt:lpstr>
      <vt:lpstr>WELCOME TO YEAR ONE  Your Year 1 teachers are  Mr Crossley  in Sapphire Class Miss Wilson in Diamond Class</vt:lpstr>
      <vt:lpstr>Curriculum</vt:lpstr>
      <vt:lpstr>Learning to Learn</vt:lpstr>
      <vt:lpstr>Teaching and Learning</vt:lpstr>
      <vt:lpstr>Homework</vt:lpstr>
      <vt:lpstr>    Home Reading Books</vt:lpstr>
      <vt:lpstr>Reading Record Books </vt:lpstr>
      <vt:lpstr>P.E. </vt:lpstr>
      <vt:lpstr>Concerns</vt:lpstr>
      <vt:lpstr>Lines of Communication</vt:lpstr>
      <vt:lpstr>Reminders </vt:lpstr>
      <vt:lpstr>PowerPoint Presentation</vt:lpstr>
      <vt:lpstr>PowerPoint Presentation</vt:lpstr>
      <vt:lpstr>Contact Detail form</vt:lpstr>
      <vt:lpstr>Children’s University </vt:lpstr>
      <vt:lpstr>ANY THING ELSE?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Your class teacher is</dc:title>
  <dc:creator>Manager</dc:creator>
  <cp:lastModifiedBy>Wilson, N</cp:lastModifiedBy>
  <cp:revision>97</cp:revision>
  <cp:lastPrinted>2013-09-10T14:01:27Z</cp:lastPrinted>
  <dcterms:created xsi:type="dcterms:W3CDTF">2010-09-06T10:23:32Z</dcterms:created>
  <dcterms:modified xsi:type="dcterms:W3CDTF">2026-09-01T13:22:07Z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0x010100007E6B0FE6E0934D8A1EA9D14AD55CD0</vt:lpwstr>
  </property>
</Properties>
</file>