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3"/>
  </p:notesMasterIdLst>
  <p:handoutMasterIdLst>
    <p:handoutMasterId r:id="rId24"/>
  </p:handoutMasterIdLst>
  <p:sldIdLst>
    <p:sldId id="256" r:id="rId2"/>
    <p:sldId id="257" r:id="rId3"/>
    <p:sldId id="270" r:id="rId4"/>
    <p:sldId id="267" r:id="rId5"/>
    <p:sldId id="258" r:id="rId6"/>
    <p:sldId id="281" r:id="rId7"/>
    <p:sldId id="282" r:id="rId8"/>
    <p:sldId id="259" r:id="rId9"/>
    <p:sldId id="284" r:id="rId10"/>
    <p:sldId id="268" r:id="rId11"/>
    <p:sldId id="262" r:id="rId12"/>
    <p:sldId id="263" r:id="rId13"/>
    <p:sldId id="264" r:id="rId14"/>
    <p:sldId id="265" r:id="rId15"/>
    <p:sldId id="271" r:id="rId16"/>
    <p:sldId id="272" r:id="rId17"/>
    <p:sldId id="277" r:id="rId18"/>
    <p:sldId id="280" r:id="rId19"/>
    <p:sldId id="278" r:id="rId20"/>
    <p:sldId id="283" r:id="rId21"/>
    <p:sldId id="266" r:id="rId22"/>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09" autoAdjust="0"/>
    <p:restoredTop sz="94660"/>
  </p:normalViewPr>
  <p:slideViewPr>
    <p:cSldViewPr>
      <p:cViewPr varScale="1">
        <p:scale>
          <a:sx n="69" d="100"/>
          <a:sy n="69" d="100"/>
        </p:scale>
        <p:origin x="140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a:defRPr sz="1200"/>
            </a:lvl1pPr>
          </a:lstStyle>
          <a:p>
            <a:fld id="{C42AF5DB-F7BE-433B-9D82-26BFD020F988}" type="datetimeFigureOut">
              <a:rPr lang="en-GB" smtClean="0"/>
              <a:pPr/>
              <a:t>03/09/2025</a:t>
            </a:fld>
            <a:endParaRPr lang="en-GB"/>
          </a:p>
        </p:txBody>
      </p:sp>
      <p:sp>
        <p:nvSpPr>
          <p:cNvPr id="4" name="Footer Placeholder 3"/>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lIns="91440" tIns="45720" rIns="91440" bIns="45720" rtlCol="0" anchor="b"/>
          <a:lstStyle>
            <a:lvl1pPr algn="r">
              <a:defRPr sz="1200"/>
            </a:lvl1pPr>
          </a:lstStyle>
          <a:p>
            <a:fld id="{859BE839-FA26-4866-BF80-8C292C9DB18A}" type="slidenum">
              <a:rPr lang="en-GB" smtClean="0"/>
              <a:pPr/>
              <a:t>‹#›</a:t>
            </a:fld>
            <a:endParaRPr lang="en-GB"/>
          </a:p>
        </p:txBody>
      </p:sp>
    </p:spTree>
    <p:extLst>
      <p:ext uri="{BB962C8B-B14F-4D97-AF65-F5344CB8AC3E}">
        <p14:creationId xmlns:p14="http://schemas.microsoft.com/office/powerpoint/2010/main" val="158557518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83D7CAA5-DD88-4FCA-8B1D-436910FF4304}" type="datetimeFigureOut">
              <a:rPr lang="en-GB" smtClean="0"/>
              <a:t>03/09/2025</a:t>
            </a:fld>
            <a:endParaRPr lang="en-GB"/>
          </a:p>
        </p:txBody>
      </p:sp>
      <p:sp>
        <p:nvSpPr>
          <p:cNvPr id="4" name="Slide Image Placeholder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E04371C8-D47E-4D68-B86B-26872EBFDC5F}" type="slidenum">
              <a:rPr lang="en-GB" smtClean="0"/>
              <a:t>‹#›</a:t>
            </a:fld>
            <a:endParaRPr lang="en-GB"/>
          </a:p>
        </p:txBody>
      </p:sp>
    </p:spTree>
    <p:extLst>
      <p:ext uri="{BB962C8B-B14F-4D97-AF65-F5344CB8AC3E}">
        <p14:creationId xmlns:p14="http://schemas.microsoft.com/office/powerpoint/2010/main" val="283806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4371C8-D47E-4D68-B86B-26872EBFDC5F}" type="slidenum">
              <a:rPr lang="en-GB" smtClean="0"/>
              <a:t>18</a:t>
            </a:fld>
            <a:endParaRPr lang="en-GB"/>
          </a:p>
        </p:txBody>
      </p:sp>
    </p:spTree>
    <p:extLst>
      <p:ext uri="{BB962C8B-B14F-4D97-AF65-F5344CB8AC3E}">
        <p14:creationId xmlns:p14="http://schemas.microsoft.com/office/powerpoint/2010/main" val="23596825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4371C8-D47E-4D68-B86B-26872EBFDC5F}" type="slidenum">
              <a:rPr lang="en-GB" smtClean="0"/>
              <a:t>20</a:t>
            </a:fld>
            <a:endParaRPr lang="en-GB"/>
          </a:p>
        </p:txBody>
      </p:sp>
    </p:spTree>
    <p:extLst>
      <p:ext uri="{BB962C8B-B14F-4D97-AF65-F5344CB8AC3E}">
        <p14:creationId xmlns:p14="http://schemas.microsoft.com/office/powerpoint/2010/main" val="18203134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a:t>Click to edit Master title style</a:t>
            </a:r>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a:t>Click to edit Master subtitle style</a:t>
            </a:r>
          </a:p>
        </p:txBody>
      </p:sp>
      <p:sp>
        <p:nvSpPr>
          <p:cNvPr id="4" name="Date Placeholder 3"/>
          <p:cNvSpPr>
            <a:spLocks noGrp="1"/>
          </p:cNvSpPr>
          <p:nvPr>
            <p:ph type="dt" sz="half" idx="10"/>
          </p:nvPr>
        </p:nvSpPr>
        <p:spPr/>
        <p:txBody>
          <a:bodyPr/>
          <a:lstStyle/>
          <a:p>
            <a:fld id="{8CAA01E4-F7CD-44CB-B4CD-23B2A14339B6}" type="datetimeFigureOut">
              <a:rPr lang="en-US" smtClean="0"/>
              <a:pPr/>
              <a:t>9/3/2025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F6AEA-CCCE-44E3-9406-C36B8CDBC375}" type="slidenum">
              <a:rPr lang="en-US" smtClean="0"/>
              <a:pPr/>
              <a:t>‹#›</a:t>
            </a:fld>
            <a:endParaRPr lang="en-US"/>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CAA01E4-F7CD-44CB-B4CD-23B2A14339B6}" type="datetimeFigureOut">
              <a:rPr lang="en-US" smtClean="0"/>
              <a:pPr/>
              <a:t>9/3/2025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F6AEA-CCCE-44E3-9406-C36B8CDBC37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a:t>Click to edit Master title style</a:t>
            </a:r>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8CAA01E4-F7CD-44CB-B4CD-23B2A14339B6}" type="datetimeFigureOut">
              <a:rPr lang="en-US" smtClean="0"/>
              <a:pPr/>
              <a:t>9/3/2025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F6AEA-CCCE-44E3-9406-C36B8CDBC375}"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8CAA01E4-F7CD-44CB-B4CD-23B2A14339B6}" type="datetimeFigureOut">
              <a:rPr lang="en-US" smtClean="0"/>
              <a:pPr/>
              <a:t>9/3/2025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1F6AEA-CCCE-44E3-9406-C36B8CDBC37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8CAA01E4-F7CD-44CB-B4CD-23B2A14339B6}" type="datetimeFigureOut">
              <a:rPr lang="en-US" smtClean="0"/>
              <a:pPr/>
              <a:t>9/3/2025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61F6AEA-CCCE-44E3-9406-C36B8CDBC37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8CAA01E4-F7CD-44CB-B4CD-23B2A14339B6}" type="datetimeFigureOut">
              <a:rPr lang="en-US" smtClean="0"/>
              <a:pPr/>
              <a:t>9/3/2025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61F6AEA-CCCE-44E3-9406-C36B8CDBC37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AA01E4-F7CD-44CB-B4CD-23B2A14339B6}" type="datetimeFigureOut">
              <a:rPr lang="en-US" smtClean="0"/>
              <a:pPr/>
              <a:t>9/3/2025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61F6AEA-CCCE-44E3-9406-C36B8CDBC37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a:t>Click to edit Master title style</a:t>
            </a:r>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8CAA01E4-F7CD-44CB-B4CD-23B2A14339B6}" type="datetimeFigureOut">
              <a:rPr lang="en-US" smtClean="0"/>
              <a:pPr/>
              <a:t>9/3/2025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1F6AEA-CCCE-44E3-9406-C36B8CDBC375}" type="slidenum">
              <a:rPr lang="en-US" smtClean="0"/>
              <a:pPr/>
              <a:t>‹#›</a:t>
            </a:fld>
            <a:endParaRPr lang="en-US"/>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a:t>Click to edit Master title style</a:t>
            </a:r>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8CAA01E4-F7CD-44CB-B4CD-23B2A14339B6}" type="datetimeFigureOut">
              <a:rPr lang="en-US" smtClean="0"/>
              <a:pPr/>
              <a:t>9/3/2025</a:t>
            </a:fld>
            <a:endParaRPr lang="en-US"/>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en-US"/>
          </a:p>
        </p:txBody>
      </p:sp>
      <p:sp>
        <p:nvSpPr>
          <p:cNvPr id="7" name="Slide Number Placeholder 6"/>
          <p:cNvSpPr>
            <a:spLocks noGrp="1"/>
          </p:cNvSpPr>
          <p:nvPr>
            <p:ph type="sldNum" sz="quarter" idx="12"/>
          </p:nvPr>
        </p:nvSpPr>
        <p:spPr>
          <a:xfrm>
            <a:off x="8339328" y="1170432"/>
            <a:ext cx="733864" cy="201168"/>
          </a:xfrm>
        </p:spPr>
        <p:txBody>
          <a:bodyPr/>
          <a:lstStyle/>
          <a:p>
            <a:fld id="{161F6AEA-CCCE-44E3-9406-C36B8CDBC375}"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CAA01E4-F7CD-44CB-B4CD-23B2A14339B6}" type="datetimeFigureOut">
              <a:rPr lang="en-US" smtClean="0"/>
              <a:pPr/>
              <a:t>9/3/2025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F6AEA-CCCE-44E3-9406-C36B8CDBC37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304800"/>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CAA01E4-F7CD-44CB-B4CD-23B2A14339B6}" type="datetimeFigureOut">
              <a:rPr lang="en-US" smtClean="0"/>
              <a:pPr/>
              <a:t>9/3/2025</a:t>
            </a:fld>
            <a:endParaRPr lang="en-US"/>
          </a:p>
        </p:txBody>
      </p:sp>
      <p:sp>
        <p:nvSpPr>
          <p:cNvPr id="5" name="Footer Placeholder 4"/>
          <p:cNvSpPr>
            <a:spLocks noGrp="1"/>
          </p:cNvSpPr>
          <p:nvPr>
            <p:ph type="ftr" sz="quarter" idx="11"/>
          </p:nvPr>
        </p:nvSpPr>
        <p:spPr>
          <a:xfrm>
            <a:off x="2640597" y="6377459"/>
            <a:ext cx="3836404" cy="365125"/>
          </a:xfrm>
        </p:spPr>
        <p:txBody>
          <a:bodyPr/>
          <a:lstStyle/>
          <a:p>
            <a:endParaRPr lang="en-US"/>
          </a:p>
        </p:txBody>
      </p:sp>
      <p:sp>
        <p:nvSpPr>
          <p:cNvPr id="6" name="Slide Number Placeholder 5"/>
          <p:cNvSpPr>
            <a:spLocks noGrp="1"/>
          </p:cNvSpPr>
          <p:nvPr>
            <p:ph type="sldNum" sz="quarter" idx="12"/>
          </p:nvPr>
        </p:nvSpPr>
        <p:spPr/>
        <p:txBody>
          <a:bodyPr/>
          <a:lstStyle/>
          <a:p>
            <a:fld id="{161F6AEA-CCCE-44E3-9406-C36B8CDBC37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kumimoji="0" lang="en-US"/>
              <a:t>Click to edit Master title style</a:t>
            </a:r>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8CAA01E4-F7CD-44CB-B4CD-23B2A14339B6}" type="datetimeFigureOut">
              <a:rPr lang="en-US" smtClean="0"/>
              <a:pPr/>
              <a:t>9/3/2025</a:t>
            </a:fld>
            <a:endParaRPr lang="en-US"/>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US"/>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161F6AEA-CCCE-44E3-9406-C36B8CDBC37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4348" y="642918"/>
            <a:ext cx="7772400" cy="1828800"/>
          </a:xfrm>
        </p:spPr>
        <p:txBody>
          <a:bodyPr>
            <a:normAutofit fontScale="90000"/>
          </a:bodyPr>
          <a:lstStyle/>
          <a:p>
            <a:pPr algn="ctr"/>
            <a:r>
              <a:rPr lang="en-GB" dirty="0"/>
              <a:t>WELCOME  TO  YEAR  TWO </a:t>
            </a:r>
            <a:br>
              <a:rPr lang="en-GB" dirty="0"/>
            </a:br>
            <a:r>
              <a:rPr lang="en-GB" dirty="0">
                <a:solidFill>
                  <a:srgbClr val="FF0000"/>
                </a:solidFill>
              </a:rPr>
              <a:t>Mrs Varley – Emeralds </a:t>
            </a:r>
            <a:r>
              <a:rPr lang="en-GB">
                <a:solidFill>
                  <a:srgbClr val="FF0000"/>
                </a:solidFill>
              </a:rPr>
              <a:t/>
            </a:r>
            <a:br>
              <a:rPr lang="en-GB">
                <a:solidFill>
                  <a:srgbClr val="FF0000"/>
                </a:solidFill>
              </a:rPr>
            </a:br>
            <a:r>
              <a:rPr lang="en-GB">
                <a:solidFill>
                  <a:srgbClr val="FF0000"/>
                </a:solidFill>
              </a:rPr>
              <a:t>Mrs </a:t>
            </a:r>
            <a:r>
              <a:rPr lang="en-GB" dirty="0">
                <a:solidFill>
                  <a:srgbClr val="FF0000"/>
                </a:solidFill>
              </a:rPr>
              <a:t>Anderton and Mrs Ashworth - Opals</a:t>
            </a:r>
            <a:endParaRPr lang="en-US" dirty="0">
              <a:solidFill>
                <a:srgbClr val="FF0000"/>
              </a:solidFill>
            </a:endParaRPr>
          </a:p>
        </p:txBody>
      </p:sp>
      <p:sp>
        <p:nvSpPr>
          <p:cNvPr id="3" name="Subtitle 2"/>
          <p:cNvSpPr>
            <a:spLocks noGrp="1"/>
          </p:cNvSpPr>
          <p:nvPr>
            <p:ph type="subTitle" idx="1"/>
          </p:nvPr>
        </p:nvSpPr>
        <p:spPr>
          <a:xfrm>
            <a:off x="539552" y="2636912"/>
            <a:ext cx="8293224" cy="1499616"/>
          </a:xfrm>
        </p:spPr>
        <p:txBody>
          <a:bodyPr>
            <a:normAutofit/>
          </a:bodyPr>
          <a:lstStyle/>
          <a:p>
            <a:r>
              <a:rPr lang="en-GB" sz="2800" dirty="0"/>
              <a:t>Other staff  working to help the children to learn are: Mrs Irvine and Mrs Taylor.</a:t>
            </a:r>
            <a:endParaRPr lang="en-US" sz="28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63888" y="4923697"/>
            <a:ext cx="1787079" cy="157988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Curriculum</a:t>
            </a:r>
            <a:endParaRPr lang="en-US" dirty="0"/>
          </a:p>
        </p:txBody>
      </p:sp>
      <p:sp>
        <p:nvSpPr>
          <p:cNvPr id="3" name="Content Placeholder 2"/>
          <p:cNvSpPr>
            <a:spLocks noGrp="1"/>
          </p:cNvSpPr>
          <p:nvPr>
            <p:ph idx="1"/>
          </p:nvPr>
        </p:nvSpPr>
        <p:spPr>
          <a:xfrm>
            <a:off x="457200" y="1775191"/>
            <a:ext cx="8229600" cy="4011263"/>
          </a:xfrm>
        </p:spPr>
        <p:txBody>
          <a:bodyPr>
            <a:normAutofit fontScale="70000" lnSpcReduction="20000"/>
          </a:bodyPr>
          <a:lstStyle/>
          <a:p>
            <a:r>
              <a:rPr lang="en-GB" dirty="0"/>
              <a:t>In Year Two, we use the National Curriculum framework to build upon skills from previous learning.</a:t>
            </a:r>
          </a:p>
          <a:p>
            <a:endParaRPr lang="en-GB" dirty="0"/>
          </a:p>
          <a:p>
            <a:r>
              <a:rPr lang="en-GB" dirty="0"/>
              <a:t>Independent learning and children taking responsibility for their own learning is very important in Year Two.</a:t>
            </a:r>
          </a:p>
          <a:p>
            <a:endParaRPr lang="en-GB" dirty="0"/>
          </a:p>
          <a:p>
            <a:r>
              <a:rPr lang="en-GB" dirty="0"/>
              <a:t>Maths and English skills are extremely important and are applied in all topic work we do.</a:t>
            </a:r>
          </a:p>
          <a:p>
            <a:pPr marL="118872" indent="0">
              <a:buNone/>
            </a:pPr>
            <a:r>
              <a:rPr lang="en-GB" dirty="0"/>
              <a:t> </a:t>
            </a:r>
          </a:p>
          <a:p>
            <a:r>
              <a:rPr lang="en-GB" dirty="0"/>
              <a:t>Other subjects include:</a:t>
            </a:r>
          </a:p>
          <a:p>
            <a:pPr marL="118872" indent="0">
              <a:buNone/>
            </a:pPr>
            <a:r>
              <a:rPr lang="en-GB" dirty="0"/>
              <a:t>     Science, Computing, History, Geography, Art, DT, Music, P.E.   </a:t>
            </a:r>
          </a:p>
          <a:p>
            <a:pPr marL="118872" indent="0">
              <a:buNone/>
            </a:pPr>
            <a:r>
              <a:rPr lang="en-GB" dirty="0"/>
              <a:t>     R.E. and P.S.H.E.</a:t>
            </a:r>
          </a:p>
          <a:p>
            <a:pPr marL="118872" indent="0">
              <a:buNone/>
            </a:pPr>
            <a:endParaRPr lang="en-GB" dirty="0"/>
          </a:p>
        </p:txBody>
      </p:sp>
      <p:pic>
        <p:nvPicPr>
          <p:cNvPr id="10242" name="Picture 2" descr="academic,colored pencils,households,toys"/>
          <p:cNvPicPr>
            <a:picLocks noChangeAspect="1" noChangeArrowheads="1"/>
          </p:cNvPicPr>
          <p:nvPr/>
        </p:nvPicPr>
        <p:blipFill>
          <a:blip r:embed="rId2" cstate="print"/>
          <a:srcRect/>
          <a:stretch>
            <a:fillRect/>
          </a:stretch>
        </p:blipFill>
        <p:spPr bwMode="auto">
          <a:xfrm>
            <a:off x="7500958" y="5357826"/>
            <a:ext cx="1143008" cy="1143008"/>
          </a:xfrm>
          <a:prstGeom prst="rect">
            <a:avLst/>
          </a:prstGeom>
          <a:noFill/>
        </p:spPr>
      </p:pic>
      <p:pic>
        <p:nvPicPr>
          <p:cNvPr id="10244" name="Picture 4" descr="academic,books,education,school supplies"/>
          <p:cNvPicPr>
            <a:picLocks noChangeAspect="1" noChangeArrowheads="1"/>
          </p:cNvPicPr>
          <p:nvPr/>
        </p:nvPicPr>
        <p:blipFill>
          <a:blip r:embed="rId3" cstate="print"/>
          <a:srcRect/>
          <a:stretch>
            <a:fillRect/>
          </a:stretch>
        </p:blipFill>
        <p:spPr bwMode="auto">
          <a:xfrm>
            <a:off x="642910" y="5666346"/>
            <a:ext cx="1048770" cy="1048769"/>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1E9F09-698D-4A99-AC68-487F98057654}"/>
              </a:ext>
            </a:extLst>
          </p:cNvPr>
          <p:cNvSpPr>
            <a:spLocks noGrp="1"/>
          </p:cNvSpPr>
          <p:nvPr>
            <p:ph type="title"/>
          </p:nvPr>
        </p:nvSpPr>
        <p:spPr/>
        <p:txBody>
          <a:bodyPr/>
          <a:lstStyle/>
          <a:p>
            <a:r>
              <a:rPr lang="en-GB" dirty="0"/>
              <a:t>Learning to Learn</a:t>
            </a:r>
          </a:p>
        </p:txBody>
      </p:sp>
      <p:sp>
        <p:nvSpPr>
          <p:cNvPr id="3" name="Content Placeholder 2">
            <a:extLst>
              <a:ext uri="{FF2B5EF4-FFF2-40B4-BE49-F238E27FC236}">
                <a16:creationId xmlns:a16="http://schemas.microsoft.com/office/drawing/2014/main" id="{321C50F3-BAA4-484F-88D6-67F532BF9A0E}"/>
              </a:ext>
            </a:extLst>
          </p:cNvPr>
          <p:cNvSpPr>
            <a:spLocks noGrp="1"/>
          </p:cNvSpPr>
          <p:nvPr>
            <p:ph idx="1"/>
          </p:nvPr>
        </p:nvSpPr>
        <p:spPr/>
        <p:txBody>
          <a:bodyPr>
            <a:normAutofit fontScale="77500" lnSpcReduction="20000"/>
          </a:bodyPr>
          <a:lstStyle/>
          <a:p>
            <a:r>
              <a:rPr lang="en-GB" dirty="0"/>
              <a:t>Across the school we focus on teaching children Learning to Learn skills.</a:t>
            </a:r>
          </a:p>
          <a:p>
            <a:endParaRPr lang="en-GB" dirty="0"/>
          </a:p>
          <a:p>
            <a:r>
              <a:rPr lang="en-GB" dirty="0"/>
              <a:t>The children are taught to be:</a:t>
            </a:r>
          </a:p>
          <a:p>
            <a:pPr marL="118872" indent="0">
              <a:buNone/>
            </a:pPr>
            <a:r>
              <a:rPr lang="en-GB" dirty="0"/>
              <a:t>    </a:t>
            </a:r>
            <a:r>
              <a:rPr lang="en-GB" sz="4300" b="1" dirty="0"/>
              <a:t>resilient, responsible, reflective, </a:t>
            </a:r>
          </a:p>
          <a:p>
            <a:pPr marL="118872" indent="0">
              <a:buNone/>
            </a:pPr>
            <a:r>
              <a:rPr lang="en-GB" sz="4300" b="1" dirty="0"/>
              <a:t>   ready </a:t>
            </a:r>
            <a:r>
              <a:rPr lang="en-GB" sz="4300" dirty="0"/>
              <a:t>and </a:t>
            </a:r>
            <a:r>
              <a:rPr lang="en-GB" sz="4300" b="1" dirty="0"/>
              <a:t>resourceful </a:t>
            </a:r>
            <a:r>
              <a:rPr lang="en-GB" dirty="0"/>
              <a:t>learners.</a:t>
            </a:r>
          </a:p>
          <a:p>
            <a:endParaRPr lang="en-GB" dirty="0"/>
          </a:p>
          <a:p>
            <a:r>
              <a:rPr lang="en-GB" dirty="0"/>
              <a:t>The children will be given lots of opportunities to develop their learning skills and will be taught to use the words and language to describe those skills.</a:t>
            </a:r>
          </a:p>
          <a:p>
            <a:endParaRPr lang="en-GB" dirty="0"/>
          </a:p>
          <a:p>
            <a:r>
              <a:rPr lang="en-GB" dirty="0"/>
              <a:t>It is very important that your children evaluate their own learning and build up their independence. </a:t>
            </a:r>
          </a:p>
        </p:txBody>
      </p:sp>
    </p:spTree>
    <p:extLst>
      <p:ext uri="{BB962C8B-B14F-4D97-AF65-F5344CB8AC3E}">
        <p14:creationId xmlns:p14="http://schemas.microsoft.com/office/powerpoint/2010/main" val="25836875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Teaching and Learning </a:t>
            </a:r>
          </a:p>
        </p:txBody>
      </p:sp>
      <p:sp>
        <p:nvSpPr>
          <p:cNvPr id="3" name="Content Placeholder 2"/>
          <p:cNvSpPr>
            <a:spLocks noGrp="1"/>
          </p:cNvSpPr>
          <p:nvPr>
            <p:ph idx="1"/>
          </p:nvPr>
        </p:nvSpPr>
        <p:spPr>
          <a:xfrm>
            <a:off x="107504" y="1628800"/>
            <a:ext cx="8856984" cy="5040559"/>
          </a:xfrm>
        </p:spPr>
        <p:txBody>
          <a:bodyPr>
            <a:normAutofit fontScale="77500" lnSpcReduction="20000"/>
          </a:bodyPr>
          <a:lstStyle/>
          <a:p>
            <a:pPr marL="118872" indent="0">
              <a:buNone/>
            </a:pPr>
            <a:endParaRPr lang="en-GB" dirty="0"/>
          </a:p>
          <a:p>
            <a:r>
              <a:rPr lang="en-GB" dirty="0"/>
              <a:t>English</a:t>
            </a:r>
          </a:p>
          <a:p>
            <a:pPr marL="118872" indent="0">
              <a:buNone/>
            </a:pPr>
            <a:r>
              <a:rPr lang="en-GB" dirty="0"/>
              <a:t>By the end of year two, children should be able to read white level books and answer questions about what they have read.</a:t>
            </a:r>
          </a:p>
          <a:p>
            <a:pPr marL="118872" indent="0">
              <a:buNone/>
            </a:pPr>
            <a:r>
              <a:rPr lang="en-GB" dirty="0"/>
              <a:t>They should be able to write sequences of simple and compound sentences for a variety of purposes and use a range of punctuation. </a:t>
            </a:r>
          </a:p>
          <a:p>
            <a:pPr marL="118872" indent="0">
              <a:buNone/>
            </a:pPr>
            <a:endParaRPr lang="en-GB" dirty="0"/>
          </a:p>
          <a:p>
            <a:r>
              <a:rPr lang="en-GB" dirty="0"/>
              <a:t>Maths</a:t>
            </a:r>
          </a:p>
          <a:p>
            <a:pPr marL="118872" indent="0">
              <a:buNone/>
            </a:pPr>
            <a:r>
              <a:rPr lang="en-GB" dirty="0"/>
              <a:t>By the end of year two children should be able to work confidently with numbers to at least one hundred and choose the correct way to solve a problem or calculation.</a:t>
            </a:r>
          </a:p>
          <a:p>
            <a:pPr marL="118872" indent="0">
              <a:buNone/>
            </a:pPr>
            <a:endParaRPr lang="en-GB" dirty="0"/>
          </a:p>
          <a:p>
            <a:pPr marL="118872" indent="0">
              <a:buNone/>
            </a:pPr>
            <a:r>
              <a:rPr lang="en-GB" dirty="0"/>
              <a:t>We will hold be holding our next Parent’s Evening in Autumn term when we will discuss your child’s progress against these goals.</a:t>
            </a:r>
          </a:p>
          <a:p>
            <a:pPr marL="118872" indent="0">
              <a:buNone/>
            </a:pPr>
            <a:endParaRPr lang="en-GB" dirty="0"/>
          </a:p>
          <a:p>
            <a:pPr marL="118872" indent="0">
              <a:buNone/>
            </a:pPr>
            <a:endParaRPr lang="en-GB" dirty="0"/>
          </a:p>
        </p:txBody>
      </p:sp>
    </p:spTree>
    <p:extLst>
      <p:ext uri="{BB962C8B-B14F-4D97-AF65-F5344CB8AC3E}">
        <p14:creationId xmlns:p14="http://schemas.microsoft.com/office/powerpoint/2010/main" val="1272535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Topic</a:t>
            </a:r>
            <a:endParaRPr lang="en-US" dirty="0"/>
          </a:p>
        </p:txBody>
      </p:sp>
      <p:sp>
        <p:nvSpPr>
          <p:cNvPr id="3" name="Content Placeholder 2"/>
          <p:cNvSpPr>
            <a:spLocks noGrp="1"/>
          </p:cNvSpPr>
          <p:nvPr>
            <p:ph idx="1"/>
          </p:nvPr>
        </p:nvSpPr>
        <p:spPr/>
        <p:txBody>
          <a:bodyPr>
            <a:normAutofit/>
          </a:bodyPr>
          <a:lstStyle/>
          <a:p>
            <a:r>
              <a:rPr lang="en-GB" sz="2600" dirty="0"/>
              <a:t>We start each new topic by asking the children what they already know about the topic and what they would like to find out. Our first topic is </a:t>
            </a:r>
            <a:r>
              <a:rPr lang="en-GB" sz="2600" b="1" u="sng" dirty="0">
                <a:solidFill>
                  <a:srgbClr val="FF0000"/>
                </a:solidFill>
              </a:rPr>
              <a:t>The World</a:t>
            </a:r>
            <a:r>
              <a:rPr lang="en-GB" sz="2600" dirty="0"/>
              <a:t>.</a:t>
            </a:r>
          </a:p>
          <a:p>
            <a:endParaRPr lang="en-GB" sz="2600" dirty="0"/>
          </a:p>
          <a:p>
            <a:r>
              <a:rPr lang="en-GB" sz="2600" dirty="0"/>
              <a:t>In our Computing topic we cover online safety to show the children how to keep safe and how to respond if they see any inappropriate content online. It is important that you have similar rules to follow at home to keep them safe online. </a:t>
            </a:r>
          </a:p>
          <a:p>
            <a:endParaRPr lang="en-GB" sz="2600" dirty="0"/>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2B503-FF93-4008-BE27-2FA3DF93BE42}"/>
              </a:ext>
            </a:extLst>
          </p:cNvPr>
          <p:cNvSpPr>
            <a:spLocks noGrp="1"/>
          </p:cNvSpPr>
          <p:nvPr>
            <p:ph type="title"/>
          </p:nvPr>
        </p:nvSpPr>
        <p:spPr/>
        <p:txBody>
          <a:bodyPr/>
          <a:lstStyle/>
          <a:p>
            <a:r>
              <a:rPr lang="en-GB" dirty="0"/>
              <a:t>Home Reading Books</a:t>
            </a:r>
          </a:p>
        </p:txBody>
      </p:sp>
      <p:sp>
        <p:nvSpPr>
          <p:cNvPr id="4" name="Content Placeholder 2">
            <a:extLst>
              <a:ext uri="{FF2B5EF4-FFF2-40B4-BE49-F238E27FC236}">
                <a16:creationId xmlns:a16="http://schemas.microsoft.com/office/drawing/2014/main" id="{96995704-64AB-406B-8D89-3D1A476DEB1D}"/>
              </a:ext>
            </a:extLst>
          </p:cNvPr>
          <p:cNvSpPr txBox="1">
            <a:spLocks/>
          </p:cNvSpPr>
          <p:nvPr/>
        </p:nvSpPr>
        <p:spPr>
          <a:xfrm>
            <a:off x="457200" y="1556792"/>
            <a:ext cx="8229600" cy="5301207"/>
          </a:xfrm>
          <a:prstGeom prst="rect">
            <a:avLst/>
          </a:prstGeom>
        </p:spPr>
        <p:txBody>
          <a:bodyPr>
            <a:norm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endParaRPr lang="en-GB" sz="2300" dirty="0"/>
          </a:p>
          <a:p>
            <a:endParaRPr lang="en-GB" sz="2300" dirty="0"/>
          </a:p>
        </p:txBody>
      </p:sp>
      <p:sp>
        <p:nvSpPr>
          <p:cNvPr id="7" name="TextBox 6">
            <a:extLst>
              <a:ext uri="{FF2B5EF4-FFF2-40B4-BE49-F238E27FC236}">
                <a16:creationId xmlns:a16="http://schemas.microsoft.com/office/drawing/2014/main" id="{6D7B1077-A606-3AD4-13CD-AE7A02813E0E}"/>
              </a:ext>
            </a:extLst>
          </p:cNvPr>
          <p:cNvSpPr txBox="1"/>
          <p:nvPr/>
        </p:nvSpPr>
        <p:spPr>
          <a:xfrm>
            <a:off x="287524" y="1758815"/>
            <a:ext cx="8568951" cy="4662815"/>
          </a:xfrm>
          <a:prstGeom prst="rect">
            <a:avLst/>
          </a:prstGeom>
          <a:noFill/>
        </p:spPr>
        <p:txBody>
          <a:bodyPr wrap="square">
            <a:spAutoFit/>
          </a:bodyPr>
          <a:lstStyle/>
          <a:p>
            <a:pPr marL="285750" indent="-285750">
              <a:buFont typeface="Arial" panose="020B0604020202020204" pitchFamily="34" charset="0"/>
              <a:buChar char="•"/>
            </a:pPr>
            <a:r>
              <a:rPr lang="en-GB" sz="2700" dirty="0"/>
              <a:t>Our reading books are organised in the order that we teach phonics. The books will contain words, letters and sounds they have been taught in their phonics lesson that week. </a:t>
            </a:r>
          </a:p>
          <a:p>
            <a:pPr marL="285750" indent="-285750">
              <a:buFont typeface="Arial" panose="020B0604020202020204" pitchFamily="34" charset="0"/>
              <a:buChar char="•"/>
            </a:pPr>
            <a:r>
              <a:rPr lang="en-GB" sz="2700" dirty="0"/>
              <a:t>The children will be given 2 books on a </a:t>
            </a:r>
            <a:r>
              <a:rPr lang="en-GB" sz="2700" dirty="0" smtClean="0"/>
              <a:t>Friday </a:t>
            </a:r>
            <a:r>
              <a:rPr lang="en-GB" sz="2700" dirty="0" smtClean="0"/>
              <a:t>or </a:t>
            </a:r>
            <a:r>
              <a:rPr lang="en-GB" sz="2700" dirty="0"/>
              <a:t>they will change frequently if they are on the colour bands. </a:t>
            </a:r>
          </a:p>
          <a:p>
            <a:pPr marL="285750" indent="-285750">
              <a:buFont typeface="Arial" panose="020B0604020202020204" pitchFamily="34" charset="0"/>
              <a:buChar char="•"/>
            </a:pPr>
            <a:r>
              <a:rPr lang="en-GB" sz="2700" dirty="0"/>
              <a:t>If your child is reading a book from the colour bands they will have speaking and listening tasks to complete at home before they can change their book.</a:t>
            </a:r>
          </a:p>
          <a:p>
            <a:pPr marL="285750" indent="-285750">
              <a:buFont typeface="Arial" panose="020B0604020202020204" pitchFamily="34" charset="0"/>
              <a:buChar char="•"/>
            </a:pPr>
            <a:r>
              <a:rPr lang="en-GB" sz="2700" dirty="0"/>
              <a:t>The children still need to bring their red school bags to school every day. </a:t>
            </a:r>
          </a:p>
        </p:txBody>
      </p:sp>
    </p:spTree>
    <p:extLst>
      <p:ext uri="{BB962C8B-B14F-4D97-AF65-F5344CB8AC3E}">
        <p14:creationId xmlns:p14="http://schemas.microsoft.com/office/powerpoint/2010/main" val="14917553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2B503-FF93-4008-BE27-2FA3DF93BE42}"/>
              </a:ext>
            </a:extLst>
          </p:cNvPr>
          <p:cNvSpPr>
            <a:spLocks noGrp="1"/>
          </p:cNvSpPr>
          <p:nvPr>
            <p:ph type="title"/>
          </p:nvPr>
        </p:nvSpPr>
        <p:spPr/>
        <p:txBody>
          <a:bodyPr/>
          <a:lstStyle/>
          <a:p>
            <a:r>
              <a:rPr lang="en-GB" dirty="0"/>
              <a:t>Reading Record Books</a:t>
            </a:r>
          </a:p>
        </p:txBody>
      </p:sp>
      <p:sp>
        <p:nvSpPr>
          <p:cNvPr id="4" name="Content Placeholder 2">
            <a:extLst>
              <a:ext uri="{FF2B5EF4-FFF2-40B4-BE49-F238E27FC236}">
                <a16:creationId xmlns:a16="http://schemas.microsoft.com/office/drawing/2014/main" id="{96995704-64AB-406B-8D89-3D1A476DEB1D}"/>
              </a:ext>
            </a:extLst>
          </p:cNvPr>
          <p:cNvSpPr txBox="1">
            <a:spLocks/>
          </p:cNvSpPr>
          <p:nvPr/>
        </p:nvSpPr>
        <p:spPr>
          <a:xfrm>
            <a:off x="457200" y="1556792"/>
            <a:ext cx="8229600" cy="5301207"/>
          </a:xfrm>
          <a:prstGeom prst="rect">
            <a:avLst/>
          </a:prstGeom>
        </p:spPr>
        <p:txBody>
          <a:bodyPr>
            <a:norm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endParaRPr lang="en-GB" sz="2300" dirty="0"/>
          </a:p>
          <a:p>
            <a:endParaRPr lang="en-GB" sz="2300" dirty="0"/>
          </a:p>
        </p:txBody>
      </p:sp>
      <p:sp>
        <p:nvSpPr>
          <p:cNvPr id="7" name="TextBox 6">
            <a:extLst>
              <a:ext uri="{FF2B5EF4-FFF2-40B4-BE49-F238E27FC236}">
                <a16:creationId xmlns:a16="http://schemas.microsoft.com/office/drawing/2014/main" id="{6D7B1077-A606-3AD4-13CD-AE7A02813E0E}"/>
              </a:ext>
            </a:extLst>
          </p:cNvPr>
          <p:cNvSpPr txBox="1"/>
          <p:nvPr/>
        </p:nvSpPr>
        <p:spPr>
          <a:xfrm>
            <a:off x="395536" y="2132856"/>
            <a:ext cx="8568951" cy="3785652"/>
          </a:xfrm>
          <a:prstGeom prst="rect">
            <a:avLst/>
          </a:prstGeom>
          <a:noFill/>
        </p:spPr>
        <p:txBody>
          <a:bodyPr wrap="square">
            <a:spAutoFit/>
          </a:bodyPr>
          <a:lstStyle/>
          <a:p>
            <a:pPr marL="342900" indent="-342900">
              <a:buFont typeface="Arial" panose="020B0604020202020204" pitchFamily="34" charset="0"/>
              <a:buChar char="•"/>
            </a:pPr>
            <a:r>
              <a:rPr lang="en-GB" sz="2000" dirty="0"/>
              <a:t>This is your book to write in every time you listen to your child read. </a:t>
            </a:r>
            <a:r>
              <a:rPr lang="en-GB" sz="2000" b="1" dirty="0"/>
              <a:t>Please listen to your child read every day. </a:t>
            </a:r>
            <a:r>
              <a:rPr lang="en-GB" sz="2000" dirty="0"/>
              <a:t/>
            </a:r>
            <a:br>
              <a:rPr lang="en-GB" sz="2000" dirty="0"/>
            </a:br>
            <a:r>
              <a:rPr lang="en-GB" sz="2000" dirty="0"/>
              <a:t>They might read a few pages, concentrate on a single page or reread the book again for fluency. Depending on your child, this might take just a few minutes, 5 or 10 minutes or they may be able to focus on their reading a bit longer.</a:t>
            </a:r>
          </a:p>
          <a:p>
            <a:pPr marL="342900" indent="-342900">
              <a:buFont typeface="Arial" panose="020B0604020202020204" pitchFamily="34" charset="0"/>
              <a:buChar char="•"/>
            </a:pPr>
            <a:r>
              <a:rPr lang="en-GB" sz="2000" dirty="0"/>
              <a:t>After they have read each day, please sign and date that you have listened to your child that day. You can also comment what went well, what needs a bit more practise or what you discussed about the story if you wish.</a:t>
            </a:r>
          </a:p>
          <a:p>
            <a:pPr marL="342900" indent="-342900">
              <a:buFont typeface="Arial" panose="020B0604020202020204" pitchFamily="34" charset="0"/>
              <a:buChar char="•"/>
            </a:pPr>
            <a:r>
              <a:rPr lang="en-GB" sz="2000" dirty="0"/>
              <a:t>Please make sure that your child brings their school bag with your reading record book and reading book everyday as children may also be reading to adults in class throughout the week.</a:t>
            </a:r>
          </a:p>
        </p:txBody>
      </p:sp>
    </p:spTree>
    <p:extLst>
      <p:ext uri="{BB962C8B-B14F-4D97-AF65-F5344CB8AC3E}">
        <p14:creationId xmlns:p14="http://schemas.microsoft.com/office/powerpoint/2010/main" val="15825164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Visits and visitors </a:t>
            </a:r>
            <a:endParaRPr lang="en-US" dirty="0"/>
          </a:p>
        </p:txBody>
      </p:sp>
      <p:sp>
        <p:nvSpPr>
          <p:cNvPr id="3" name="Content Placeholder 2"/>
          <p:cNvSpPr>
            <a:spLocks noGrp="1"/>
          </p:cNvSpPr>
          <p:nvPr>
            <p:ph idx="1"/>
          </p:nvPr>
        </p:nvSpPr>
        <p:spPr>
          <a:xfrm>
            <a:off x="457200" y="1775191"/>
            <a:ext cx="8229600" cy="1437785"/>
          </a:xfrm>
        </p:spPr>
        <p:txBody>
          <a:bodyPr>
            <a:normAutofit/>
          </a:bodyPr>
          <a:lstStyle/>
          <a:p>
            <a:r>
              <a:rPr lang="en-GB" sz="1800" dirty="0"/>
              <a:t>Taking pupils on visits and inviting experts into school are an important part of the children’s learning.</a:t>
            </a:r>
          </a:p>
          <a:p>
            <a:r>
              <a:rPr lang="en-GB" sz="1800" dirty="0"/>
              <a:t>Most of these are paid from the school budget.</a:t>
            </a:r>
          </a:p>
          <a:p>
            <a:r>
              <a:rPr lang="en-GB" sz="1800" dirty="0"/>
              <a:t>Occasionally we have to ask for a contribution from parents</a:t>
            </a:r>
            <a:r>
              <a:rPr lang="en-GB" sz="2400" dirty="0"/>
              <a:t>.</a:t>
            </a:r>
          </a:p>
        </p:txBody>
      </p:sp>
      <p:sp>
        <p:nvSpPr>
          <p:cNvPr id="4" name="TextBox 3"/>
          <p:cNvSpPr txBox="1"/>
          <p:nvPr/>
        </p:nvSpPr>
        <p:spPr>
          <a:xfrm>
            <a:off x="2195736" y="3133904"/>
            <a:ext cx="4176464" cy="3477875"/>
          </a:xfrm>
          <a:prstGeom prst="rect">
            <a:avLst/>
          </a:prstGeom>
          <a:solidFill>
            <a:schemeClr val="accent1">
              <a:lumMod val="40000"/>
              <a:lumOff val="60000"/>
            </a:schemeClr>
          </a:solidFill>
          <a:ln w="34925" cmpd="sng">
            <a:solidFill>
              <a:schemeClr val="accent6">
                <a:lumMod val="75000"/>
              </a:schemeClr>
            </a:solidFill>
          </a:ln>
        </p:spPr>
        <p:txBody>
          <a:bodyPr wrap="square" rtlCol="0">
            <a:spAutoFit/>
          </a:bodyPr>
          <a:lstStyle/>
          <a:p>
            <a:r>
              <a:rPr lang="en-GB" sz="1600" b="1" dirty="0"/>
              <a:t>Amongst others, this year we are planning to take the children to: </a:t>
            </a:r>
          </a:p>
          <a:p>
            <a:endParaRPr lang="en-GB" sz="1600" b="1" dirty="0"/>
          </a:p>
          <a:p>
            <a:r>
              <a:rPr lang="en-GB" sz="1600" b="1" dirty="0"/>
              <a:t>Local Pantomime</a:t>
            </a:r>
          </a:p>
          <a:p>
            <a:r>
              <a:rPr lang="en-GB" sz="1600" b="1" dirty="0"/>
              <a:t>Local parks </a:t>
            </a:r>
          </a:p>
          <a:p>
            <a:r>
              <a:rPr lang="en-GB" sz="1600" b="1" dirty="0"/>
              <a:t>Lego Land </a:t>
            </a:r>
          </a:p>
          <a:p>
            <a:r>
              <a:rPr lang="en-GB" sz="1600" b="1" dirty="0"/>
              <a:t>Cinema Trips</a:t>
            </a:r>
          </a:p>
          <a:p>
            <a:r>
              <a:rPr lang="en-GB" sz="1600" b="1" dirty="0"/>
              <a:t>Choir Trips</a:t>
            </a:r>
          </a:p>
          <a:p>
            <a:r>
              <a:rPr lang="en-GB" sz="1600" b="1" dirty="0"/>
              <a:t>Temple and Cathedral visits</a:t>
            </a:r>
          </a:p>
          <a:p>
            <a:endParaRPr lang="en-GB" sz="1600" b="1" dirty="0"/>
          </a:p>
          <a:p>
            <a:r>
              <a:rPr lang="en-GB" sz="1600" b="1" dirty="0"/>
              <a:t>We will let you know when we have other visitors to Year Two.</a:t>
            </a:r>
            <a:endParaRPr lang="en-US" sz="1600" b="1" dirty="0"/>
          </a:p>
          <a:p>
            <a:endParaRPr lang="en-US" sz="2800"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6C7C9-5E2C-8686-DDD0-38BE7A464ED6}"/>
              </a:ext>
            </a:extLst>
          </p:cNvPr>
          <p:cNvSpPr>
            <a:spLocks noGrp="1"/>
          </p:cNvSpPr>
          <p:nvPr>
            <p:ph type="title"/>
          </p:nvPr>
        </p:nvSpPr>
        <p:spPr/>
        <p:txBody>
          <a:bodyPr/>
          <a:lstStyle/>
          <a:p>
            <a:r>
              <a:rPr lang="en-GB" dirty="0"/>
              <a:t>Children’s University</a:t>
            </a:r>
          </a:p>
        </p:txBody>
      </p:sp>
      <p:sp>
        <p:nvSpPr>
          <p:cNvPr id="3" name="Content Placeholder 2">
            <a:extLst>
              <a:ext uri="{FF2B5EF4-FFF2-40B4-BE49-F238E27FC236}">
                <a16:creationId xmlns:a16="http://schemas.microsoft.com/office/drawing/2014/main" id="{79136C91-A965-819E-AC60-C02346DDDB6B}"/>
              </a:ext>
            </a:extLst>
          </p:cNvPr>
          <p:cNvSpPr>
            <a:spLocks noGrp="1"/>
          </p:cNvSpPr>
          <p:nvPr>
            <p:ph idx="1"/>
          </p:nvPr>
        </p:nvSpPr>
        <p:spPr/>
        <p:txBody>
          <a:bodyPr>
            <a:normAutofit fontScale="77500" lnSpcReduction="20000"/>
          </a:bodyPr>
          <a:lstStyle/>
          <a:p>
            <a:r>
              <a:rPr lang="en-GB" dirty="0"/>
              <a:t>Children’s University is a national programme that rewards 5 – 14 year olds for participating in voluntary learning activities.</a:t>
            </a:r>
          </a:p>
          <a:p>
            <a:pPr marL="118872" indent="0">
              <a:buNone/>
            </a:pPr>
            <a:endParaRPr lang="en-GB" dirty="0"/>
          </a:p>
          <a:p>
            <a:r>
              <a:rPr lang="en-GB" dirty="0"/>
              <a:t>If your child goes to any clubs outside of school or clubs in school (e.g. guitar, football, cricket, art) they can get their passport stamped</a:t>
            </a:r>
            <a:r>
              <a:rPr lang="en-GB" dirty="0" smtClean="0"/>
              <a:t>.</a:t>
            </a:r>
          </a:p>
          <a:p>
            <a:endParaRPr lang="en-GB" dirty="0" smtClean="0"/>
          </a:p>
          <a:p>
            <a:r>
              <a:rPr lang="en-GB" dirty="0" smtClean="0"/>
              <a:t>If the club your child goes to doesn’t have a stamp we have some postcards to give to the leader.</a:t>
            </a:r>
            <a:endParaRPr lang="en-GB" dirty="0"/>
          </a:p>
          <a:p>
            <a:pPr marL="118872" indent="0">
              <a:buNone/>
            </a:pPr>
            <a:endParaRPr lang="en-GB" dirty="0"/>
          </a:p>
          <a:p>
            <a:r>
              <a:rPr lang="en-GB" dirty="0"/>
              <a:t>If your child </a:t>
            </a:r>
            <a:r>
              <a:rPr lang="en-GB" dirty="0" smtClean="0"/>
              <a:t>gets enough </a:t>
            </a:r>
            <a:r>
              <a:rPr lang="en-GB" dirty="0" smtClean="0"/>
              <a:t>stamps </a:t>
            </a:r>
            <a:r>
              <a:rPr lang="en-GB" dirty="0"/>
              <a:t>then they will be invited to graduate in July. We go to the Children’s University Graduation to celebrate!</a:t>
            </a:r>
          </a:p>
          <a:p>
            <a:endParaRPr lang="en-GB" dirty="0"/>
          </a:p>
          <a:p>
            <a:pPr marL="118872" indent="0">
              <a:buNone/>
            </a:pPr>
            <a:endParaRPr lang="en-GB" dirty="0"/>
          </a:p>
          <a:p>
            <a:endParaRPr lang="en-GB" dirty="0"/>
          </a:p>
        </p:txBody>
      </p:sp>
    </p:spTree>
    <p:extLst>
      <p:ext uri="{BB962C8B-B14F-4D97-AF65-F5344CB8AC3E}">
        <p14:creationId xmlns:p14="http://schemas.microsoft.com/office/powerpoint/2010/main" val="2415519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Homework </a:t>
            </a:r>
          </a:p>
        </p:txBody>
      </p:sp>
      <p:sp>
        <p:nvSpPr>
          <p:cNvPr id="3" name="Content Placeholder 2"/>
          <p:cNvSpPr>
            <a:spLocks noGrp="1"/>
          </p:cNvSpPr>
          <p:nvPr>
            <p:ph idx="1"/>
          </p:nvPr>
        </p:nvSpPr>
        <p:spPr>
          <a:xfrm>
            <a:off x="457200" y="1556793"/>
            <a:ext cx="8229600" cy="4680520"/>
          </a:xfrm>
        </p:spPr>
        <p:txBody>
          <a:bodyPr>
            <a:normAutofit fontScale="47500" lnSpcReduction="20000"/>
          </a:bodyPr>
          <a:lstStyle/>
          <a:p>
            <a:pPr marL="118872" indent="0">
              <a:buNone/>
            </a:pPr>
            <a:endParaRPr lang="en-GB" sz="4600" dirty="0"/>
          </a:p>
          <a:p>
            <a:r>
              <a:rPr lang="en-GB" sz="5100" dirty="0"/>
              <a:t>Spelling Homework is given to pupils on </a:t>
            </a:r>
            <a:r>
              <a:rPr lang="en-GB" sz="5100" u="sng" dirty="0">
                <a:solidFill>
                  <a:srgbClr val="FF0000"/>
                </a:solidFill>
              </a:rPr>
              <a:t>Friday </a:t>
            </a:r>
            <a:r>
              <a:rPr lang="en-GB" sz="5100" dirty="0"/>
              <a:t>on a ‘look, cover, spell, check’ sheet. The children will be given 10 spellings and we ask the children to practise the words each night on  Monday, Tuesday and Wednesday, and put them into sentences on Thursday. The children will be tested on the 10 spellings words on a  </a:t>
            </a:r>
            <a:r>
              <a:rPr lang="en-GB" sz="5100" u="sng" dirty="0">
                <a:solidFill>
                  <a:srgbClr val="FF0000"/>
                </a:solidFill>
              </a:rPr>
              <a:t>Friday</a:t>
            </a:r>
            <a:r>
              <a:rPr lang="en-GB" sz="5100" dirty="0"/>
              <a:t> in their Phonics sessions.</a:t>
            </a:r>
          </a:p>
          <a:p>
            <a:pPr marL="118872" indent="0">
              <a:buNone/>
            </a:pPr>
            <a:endParaRPr lang="en-GB" sz="5100" dirty="0"/>
          </a:p>
          <a:p>
            <a:r>
              <a:rPr lang="en-GB" sz="5100" dirty="0"/>
              <a:t>On Friday, Weekly Workouts will be sent home via seesaw (app) and any written tasks can be sent in using the app or completed in their Weekly Workout books. Please return the Weekly Workout Book by the following Thursday. </a:t>
            </a:r>
          </a:p>
        </p:txBody>
      </p:sp>
    </p:spTree>
    <p:extLst>
      <p:ext uri="{BB962C8B-B14F-4D97-AF65-F5344CB8AC3E}">
        <p14:creationId xmlns:p14="http://schemas.microsoft.com/office/powerpoint/2010/main" val="14363803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  (sports clothes day)</a:t>
            </a:r>
            <a:endParaRPr lang="en-US" dirty="0"/>
          </a:p>
        </p:txBody>
      </p:sp>
      <p:sp>
        <p:nvSpPr>
          <p:cNvPr id="3" name="Content Placeholder 2"/>
          <p:cNvSpPr>
            <a:spLocks noGrp="1"/>
          </p:cNvSpPr>
          <p:nvPr>
            <p:ph idx="1"/>
          </p:nvPr>
        </p:nvSpPr>
        <p:spPr>
          <a:xfrm>
            <a:off x="200036" y="2487710"/>
            <a:ext cx="8158162" cy="4214842"/>
          </a:xfrm>
        </p:spPr>
        <p:txBody>
          <a:bodyPr>
            <a:normAutofit fontScale="85000" lnSpcReduction="10000"/>
          </a:bodyPr>
          <a:lstStyle/>
          <a:p>
            <a:r>
              <a:rPr lang="en-GB" dirty="0"/>
              <a:t>Our sports days are on:</a:t>
            </a:r>
          </a:p>
          <a:p>
            <a:pPr marL="118872" indent="0" algn="ctr">
              <a:buNone/>
            </a:pPr>
            <a:r>
              <a:rPr lang="en-GB" dirty="0">
                <a:solidFill>
                  <a:srgbClr val="FF0000"/>
                </a:solidFill>
              </a:rPr>
              <a:t>Tuesday and Friday</a:t>
            </a:r>
          </a:p>
          <a:p>
            <a:pPr marL="118872" indent="0" algn="ctr">
              <a:buNone/>
            </a:pPr>
            <a:endParaRPr lang="en-GB" dirty="0"/>
          </a:p>
          <a:p>
            <a:pPr lvl="0">
              <a:buClr>
                <a:srgbClr val="F0AD00"/>
              </a:buClr>
              <a:defRPr/>
            </a:pPr>
            <a:r>
              <a:rPr lang="en-GB" dirty="0">
                <a:solidFill>
                  <a:prstClr val="black"/>
                </a:solidFill>
              </a:rPr>
              <a:t>Please make sure your child brings their PE kit into school in a named plastic bag, we will provide a School PE Bag which will stay in school</a:t>
            </a:r>
            <a:endParaRPr lang="en-US" dirty="0">
              <a:solidFill>
                <a:prstClr val="black"/>
              </a:solidFill>
            </a:endParaRPr>
          </a:p>
          <a:p>
            <a:r>
              <a:rPr lang="en-GB" dirty="0"/>
              <a:t>-white or blue t-shirt</a:t>
            </a:r>
          </a:p>
          <a:p>
            <a:pPr marL="118872" indent="0">
              <a:buNone/>
            </a:pPr>
            <a:r>
              <a:rPr lang="en-GB" dirty="0"/>
              <a:t>    -grey or black joggers/shorts/leggings</a:t>
            </a:r>
          </a:p>
          <a:p>
            <a:pPr marL="118872" indent="0">
              <a:buNone/>
            </a:pPr>
            <a:r>
              <a:rPr lang="en-GB" dirty="0"/>
              <a:t>    -trainers or pumps with Velcro – no laces!</a:t>
            </a:r>
          </a:p>
          <a:p>
            <a:r>
              <a:rPr lang="en-GB" u="sng" dirty="0"/>
              <a:t>Please remember to put names in everything and check regularly!</a:t>
            </a:r>
          </a:p>
          <a:p>
            <a:endParaRPr lang="en-US" dirty="0"/>
          </a:p>
        </p:txBody>
      </p:sp>
      <p:pic>
        <p:nvPicPr>
          <p:cNvPr id="5122" name="Picture 2" descr="View Details"/>
          <p:cNvPicPr>
            <a:picLocks noChangeAspect="1" noChangeArrowheads="1"/>
          </p:cNvPicPr>
          <p:nvPr/>
        </p:nvPicPr>
        <p:blipFill>
          <a:blip r:embed="rId2" cstate="print"/>
          <a:srcRect/>
          <a:stretch>
            <a:fillRect/>
          </a:stretch>
        </p:blipFill>
        <p:spPr bwMode="auto">
          <a:xfrm>
            <a:off x="7715272" y="4595131"/>
            <a:ext cx="914401" cy="914401"/>
          </a:xfrm>
          <a:prstGeom prst="rect">
            <a:avLst/>
          </a:prstGeom>
          <a:noFill/>
        </p:spPr>
      </p:pic>
      <p:pic>
        <p:nvPicPr>
          <p:cNvPr id="5124" name="Picture 4" descr="athletes,cleats,games,iStockphoto,leg muscles,races,runners,,shorts,sports,track and field"/>
          <p:cNvPicPr>
            <a:picLocks noChangeAspect="1" noChangeArrowheads="1"/>
          </p:cNvPicPr>
          <p:nvPr/>
        </p:nvPicPr>
        <p:blipFill>
          <a:blip r:embed="rId3" cstate="print"/>
          <a:srcRect/>
          <a:stretch>
            <a:fillRect/>
          </a:stretch>
        </p:blipFill>
        <p:spPr bwMode="auto">
          <a:xfrm>
            <a:off x="7715272" y="1643050"/>
            <a:ext cx="1285852" cy="1285851"/>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Class assemblies </a:t>
            </a:r>
            <a:endParaRPr lang="en-US" dirty="0"/>
          </a:p>
        </p:txBody>
      </p:sp>
      <p:sp>
        <p:nvSpPr>
          <p:cNvPr id="3" name="Content Placeholder 2"/>
          <p:cNvSpPr>
            <a:spLocks noGrp="1"/>
          </p:cNvSpPr>
          <p:nvPr>
            <p:ph idx="1"/>
          </p:nvPr>
        </p:nvSpPr>
        <p:spPr/>
        <p:txBody>
          <a:bodyPr>
            <a:normAutofit/>
          </a:bodyPr>
          <a:lstStyle/>
          <a:p>
            <a:r>
              <a:rPr lang="en-GB" sz="3000" dirty="0"/>
              <a:t>Year group Shared Learning Assemblies are held twice in the year. We will hold our assemblies in:</a:t>
            </a:r>
          </a:p>
          <a:p>
            <a:endParaRPr lang="en-GB" sz="3000" dirty="0"/>
          </a:p>
          <a:p>
            <a:pPr marL="118872" indent="0">
              <a:buNone/>
            </a:pPr>
            <a:r>
              <a:rPr lang="en-GB" sz="3000" dirty="0"/>
              <a:t>                    </a:t>
            </a:r>
            <a:r>
              <a:rPr lang="en-GB" sz="3000" dirty="0">
                <a:solidFill>
                  <a:srgbClr val="FF0000"/>
                </a:solidFill>
              </a:rPr>
              <a:t>Autumn term and Summer term</a:t>
            </a:r>
          </a:p>
          <a:p>
            <a:pPr marL="118872" indent="0">
              <a:buNone/>
            </a:pPr>
            <a:endParaRPr lang="en-GB" sz="3000" u="sng" dirty="0">
              <a:solidFill>
                <a:srgbClr val="FF0000"/>
              </a:solidFill>
            </a:endParaRPr>
          </a:p>
          <a:p>
            <a:pPr marL="118872" indent="0">
              <a:buNone/>
            </a:pPr>
            <a:r>
              <a:rPr lang="en-GB" sz="3000" dirty="0"/>
              <a:t>   This is an opportunity for you to come along and</a:t>
            </a:r>
          </a:p>
          <a:p>
            <a:pPr marL="118872" indent="0">
              <a:buNone/>
            </a:pPr>
            <a:r>
              <a:rPr lang="en-GB" sz="3000" dirty="0"/>
              <a:t>    see your child showing what they have learnt.</a:t>
            </a:r>
          </a:p>
          <a:p>
            <a:pPr marL="118872" indent="0">
              <a:buNone/>
            </a:pPr>
            <a:endParaRPr lang="en-GB" sz="3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Concerns </a:t>
            </a:r>
            <a:endParaRPr lang="en-US" dirty="0"/>
          </a:p>
        </p:txBody>
      </p:sp>
      <p:sp>
        <p:nvSpPr>
          <p:cNvPr id="3" name="Content Placeholder 2"/>
          <p:cNvSpPr>
            <a:spLocks noGrp="1"/>
          </p:cNvSpPr>
          <p:nvPr>
            <p:ph idx="1"/>
          </p:nvPr>
        </p:nvSpPr>
        <p:spPr>
          <a:xfrm>
            <a:off x="457200" y="1775191"/>
            <a:ext cx="8229600" cy="4868519"/>
          </a:xfrm>
        </p:spPr>
        <p:txBody>
          <a:bodyPr>
            <a:normAutofit fontScale="70000" lnSpcReduction="20000"/>
          </a:bodyPr>
          <a:lstStyle/>
          <a:p>
            <a:r>
              <a:rPr lang="en-GB" dirty="0"/>
              <a:t>If children have any worries they should </a:t>
            </a:r>
            <a:r>
              <a:rPr lang="en-GB" b="1" dirty="0">
                <a:solidFill>
                  <a:srgbClr val="FF0000"/>
                </a:solidFill>
              </a:rPr>
              <a:t>speak to an adult in school.</a:t>
            </a:r>
          </a:p>
          <a:p>
            <a:endParaRPr lang="en-GB" dirty="0"/>
          </a:p>
          <a:p>
            <a:r>
              <a:rPr lang="en-GB" dirty="0"/>
              <a:t>Class teachers, teaching assistants, our family support worker, lunchtime supervisors, key stage leaders, senior teachers and the Head teacher or Deputy are all here to listen and respond.</a:t>
            </a:r>
          </a:p>
          <a:p>
            <a:endParaRPr lang="en-GB" dirty="0"/>
          </a:p>
          <a:p>
            <a:r>
              <a:rPr lang="en-GB" dirty="0"/>
              <a:t>If children share concerns about school work, playtime or any aspect of school with you, their parents, </a:t>
            </a:r>
            <a:r>
              <a:rPr lang="en-GB" b="1" dirty="0"/>
              <a:t>ask if they have reported it and what has been done.</a:t>
            </a:r>
          </a:p>
          <a:p>
            <a:endParaRPr lang="en-GB" dirty="0"/>
          </a:p>
          <a:p>
            <a:r>
              <a:rPr lang="en-GB" dirty="0"/>
              <a:t>If you need to come into school to speak with the class teacher, this is best done </a:t>
            </a:r>
            <a:r>
              <a:rPr lang="en-GB" b="1" dirty="0">
                <a:solidFill>
                  <a:srgbClr val="FF0000"/>
                </a:solidFill>
              </a:rPr>
              <a:t>before 8.40 a.m. </a:t>
            </a:r>
            <a:r>
              <a:rPr lang="en-GB" dirty="0"/>
              <a:t>or after </a:t>
            </a:r>
            <a:r>
              <a:rPr lang="en-GB" b="1" dirty="0">
                <a:solidFill>
                  <a:srgbClr val="FF0000"/>
                </a:solidFill>
              </a:rPr>
              <a:t>3.10p.m.</a:t>
            </a:r>
            <a:r>
              <a:rPr lang="en-GB" dirty="0"/>
              <a:t>( After school we have more time) OR you can telephone to </a:t>
            </a:r>
            <a:r>
              <a:rPr lang="en-GB" b="1" dirty="0">
                <a:solidFill>
                  <a:srgbClr val="FF0000"/>
                </a:solidFill>
              </a:rPr>
              <a:t>arrange a time </a:t>
            </a:r>
            <a:r>
              <a:rPr lang="en-GB" dirty="0"/>
              <a:t>which is more convenient for you.</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 school agreement</a:t>
            </a:r>
            <a:endParaRPr lang="en-US" dirty="0"/>
          </a:p>
        </p:txBody>
      </p:sp>
      <p:sp>
        <p:nvSpPr>
          <p:cNvPr id="3" name="Content Placeholder 2"/>
          <p:cNvSpPr>
            <a:spLocks noGrp="1"/>
          </p:cNvSpPr>
          <p:nvPr>
            <p:ph idx="1"/>
          </p:nvPr>
        </p:nvSpPr>
        <p:spPr/>
        <p:txBody>
          <a:bodyPr>
            <a:normAutofit/>
          </a:bodyPr>
          <a:lstStyle/>
          <a:p>
            <a:r>
              <a:rPr lang="en-GB" dirty="0"/>
              <a:t>Please make sure that you remain familiar with our home school agreement. </a:t>
            </a:r>
          </a:p>
          <a:p>
            <a:pPr marL="118872" indent="0">
              <a:buNone/>
            </a:pPr>
            <a:endParaRPr lang="en-GB" dirty="0"/>
          </a:p>
          <a:p>
            <a:r>
              <a:rPr lang="en-GB" dirty="0"/>
              <a:t>The home school agreement is our commitment to you. </a:t>
            </a:r>
          </a:p>
          <a:p>
            <a:endParaRPr lang="en-GB" dirty="0"/>
          </a:p>
          <a:p>
            <a:r>
              <a:rPr lang="en-GB" dirty="0"/>
              <a:t>It is your commitment to supporting your child in your school.</a:t>
            </a:r>
          </a:p>
          <a:p>
            <a:pPr marL="118872" indent="0">
              <a:buNone/>
            </a:pPr>
            <a:endParaRPr lang="en-GB" dirty="0"/>
          </a:p>
          <a:p>
            <a:pPr marL="118872" indent="0">
              <a:buNone/>
            </a:pPr>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0AE02-377A-4D3F-BB6E-378EBBC2867A}"/>
              </a:ext>
            </a:extLst>
          </p:cNvPr>
          <p:cNvSpPr>
            <a:spLocks noGrp="1"/>
          </p:cNvSpPr>
          <p:nvPr>
            <p:ph type="title"/>
          </p:nvPr>
        </p:nvSpPr>
        <p:spPr/>
        <p:txBody>
          <a:bodyPr/>
          <a:lstStyle/>
          <a:p>
            <a:r>
              <a:rPr lang="en-GB" dirty="0"/>
              <a:t>Lines of Communication</a:t>
            </a:r>
          </a:p>
        </p:txBody>
      </p:sp>
      <p:sp>
        <p:nvSpPr>
          <p:cNvPr id="3" name="Content Placeholder 2">
            <a:extLst>
              <a:ext uri="{FF2B5EF4-FFF2-40B4-BE49-F238E27FC236}">
                <a16:creationId xmlns:a16="http://schemas.microsoft.com/office/drawing/2014/main" id="{03A081F3-D326-4579-B797-CC4DC60F4837}"/>
              </a:ext>
            </a:extLst>
          </p:cNvPr>
          <p:cNvSpPr>
            <a:spLocks noGrp="1"/>
          </p:cNvSpPr>
          <p:nvPr>
            <p:ph idx="1"/>
          </p:nvPr>
        </p:nvSpPr>
        <p:spPr/>
        <p:txBody>
          <a:bodyPr>
            <a:normAutofit fontScale="92500" lnSpcReduction="20000"/>
          </a:bodyPr>
          <a:lstStyle/>
          <a:p>
            <a:r>
              <a:rPr lang="en-GB" dirty="0"/>
              <a:t>Our website is up and running, please find time to explore. </a:t>
            </a:r>
          </a:p>
          <a:p>
            <a:r>
              <a:rPr lang="en-GB" dirty="0"/>
              <a:t>Facebook will be used to celebrate learning and to keep you up to date with events.</a:t>
            </a:r>
          </a:p>
          <a:p>
            <a:r>
              <a:rPr lang="en-GB" dirty="0"/>
              <a:t>Seesaw will be used regularly to keep you informed as will our monthly </a:t>
            </a:r>
            <a:r>
              <a:rPr lang="en-GB" dirty="0" err="1"/>
              <a:t>Rosegrove</a:t>
            </a:r>
            <a:r>
              <a:rPr lang="en-GB" dirty="0"/>
              <a:t> Review – please check school bags daily!</a:t>
            </a:r>
          </a:p>
          <a:p>
            <a:r>
              <a:rPr lang="en-GB" dirty="0"/>
              <a:t>We also have a notice board located at the front of the school – don’t forget to have a quick look on your way in to school!</a:t>
            </a:r>
          </a:p>
          <a:p>
            <a:endParaRPr lang="en-GB" dirty="0"/>
          </a:p>
          <a:p>
            <a:pPr marL="118872" indent="0">
              <a:buNone/>
            </a:pPr>
            <a:r>
              <a:rPr lang="en-GB" dirty="0"/>
              <a:t> </a:t>
            </a:r>
          </a:p>
        </p:txBody>
      </p:sp>
    </p:spTree>
    <p:extLst>
      <p:ext uri="{BB962C8B-B14F-4D97-AF65-F5344CB8AC3E}">
        <p14:creationId xmlns:p14="http://schemas.microsoft.com/office/powerpoint/2010/main" val="25751048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5D7DD-2951-4E50-9588-ABB563658264}"/>
              </a:ext>
            </a:extLst>
          </p:cNvPr>
          <p:cNvSpPr>
            <a:spLocks noGrp="1"/>
          </p:cNvSpPr>
          <p:nvPr>
            <p:ph type="title"/>
          </p:nvPr>
        </p:nvSpPr>
        <p:spPr/>
        <p:txBody>
          <a:bodyPr/>
          <a:lstStyle/>
          <a:p>
            <a:r>
              <a:rPr lang="en-GB" dirty="0"/>
              <a:t>Reminders </a:t>
            </a:r>
          </a:p>
        </p:txBody>
      </p:sp>
      <p:sp>
        <p:nvSpPr>
          <p:cNvPr id="3" name="Content Placeholder 2">
            <a:extLst>
              <a:ext uri="{FF2B5EF4-FFF2-40B4-BE49-F238E27FC236}">
                <a16:creationId xmlns:a16="http://schemas.microsoft.com/office/drawing/2014/main" id="{3708D3E5-9BB3-4819-81AA-23FF07FA927A}"/>
              </a:ext>
            </a:extLst>
          </p:cNvPr>
          <p:cNvSpPr>
            <a:spLocks noGrp="1"/>
          </p:cNvSpPr>
          <p:nvPr>
            <p:ph idx="1"/>
          </p:nvPr>
        </p:nvSpPr>
        <p:spPr>
          <a:xfrm>
            <a:off x="457200" y="1556792"/>
            <a:ext cx="8229600" cy="5301207"/>
          </a:xfrm>
        </p:spPr>
        <p:txBody>
          <a:bodyPr>
            <a:normAutofit fontScale="92500" lnSpcReduction="10000"/>
          </a:bodyPr>
          <a:lstStyle/>
          <a:p>
            <a:r>
              <a:rPr lang="en-GB" sz="2300" dirty="0"/>
              <a:t>Holidays are not to be taken during term time. If there are any special circumstances requiring time off school, a holiday request form </a:t>
            </a:r>
            <a:r>
              <a:rPr lang="en-GB" sz="2300" b="1" dirty="0"/>
              <a:t>MUST</a:t>
            </a:r>
            <a:r>
              <a:rPr lang="en-GB" sz="2300" dirty="0"/>
              <a:t> be completed and handed into the office. </a:t>
            </a:r>
          </a:p>
          <a:p>
            <a:endParaRPr lang="en-GB" sz="2300" dirty="0"/>
          </a:p>
          <a:p>
            <a:pPr marL="118872" indent="0">
              <a:buNone/>
            </a:pPr>
            <a:endParaRPr lang="en-GB" sz="2300" dirty="0"/>
          </a:p>
          <a:p>
            <a:r>
              <a:rPr lang="en-GB" sz="2300" dirty="0"/>
              <a:t>Appointments- please try to make appointments outside of school hours whenever possible. If you are asking for your child to be excused for an appointment please have available the appointment card or letter</a:t>
            </a:r>
            <a:r>
              <a:rPr lang="en-GB" sz="2300" b="1" dirty="0"/>
              <a:t> before </a:t>
            </a:r>
            <a:r>
              <a:rPr lang="en-GB" sz="2300" dirty="0"/>
              <a:t>you take your child out of school.</a:t>
            </a:r>
          </a:p>
          <a:p>
            <a:endParaRPr lang="en-GB" sz="2300" dirty="0"/>
          </a:p>
          <a:p>
            <a:r>
              <a:rPr lang="en-GB" sz="2300" dirty="0"/>
              <a:t>Please ensure all items of uniform and clothing are clearly labelled and check regularly. </a:t>
            </a:r>
          </a:p>
          <a:p>
            <a:pPr marL="118872" indent="0">
              <a:buNone/>
            </a:pPr>
            <a:endParaRPr lang="en-GB" sz="2300" dirty="0"/>
          </a:p>
          <a:p>
            <a:r>
              <a:rPr lang="en-GB" sz="2300" dirty="0"/>
              <a:t>Earrings- Just a reminder that we follow Lancashire’s guidelines on earrings and this has been adopted by our governors. We do not allow children to wear earrings for safety reasons, even if covered by tape or plasters.</a:t>
            </a:r>
          </a:p>
        </p:txBody>
      </p:sp>
    </p:spTree>
    <p:extLst>
      <p:ext uri="{BB962C8B-B14F-4D97-AF65-F5344CB8AC3E}">
        <p14:creationId xmlns:p14="http://schemas.microsoft.com/office/powerpoint/2010/main" val="36325845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5D7DD-2951-4E50-9588-ABB563658264}"/>
              </a:ext>
            </a:extLst>
          </p:cNvPr>
          <p:cNvSpPr>
            <a:spLocks noGrp="1"/>
          </p:cNvSpPr>
          <p:nvPr>
            <p:ph type="title"/>
          </p:nvPr>
        </p:nvSpPr>
        <p:spPr/>
        <p:txBody>
          <a:bodyPr/>
          <a:lstStyle/>
          <a:p>
            <a:r>
              <a:rPr lang="en-GB" dirty="0"/>
              <a:t>Reminders </a:t>
            </a:r>
          </a:p>
        </p:txBody>
      </p:sp>
      <p:sp>
        <p:nvSpPr>
          <p:cNvPr id="3" name="Content Placeholder 2">
            <a:extLst>
              <a:ext uri="{FF2B5EF4-FFF2-40B4-BE49-F238E27FC236}">
                <a16:creationId xmlns:a16="http://schemas.microsoft.com/office/drawing/2014/main" id="{3708D3E5-9BB3-4819-81AA-23FF07FA927A}"/>
              </a:ext>
            </a:extLst>
          </p:cNvPr>
          <p:cNvSpPr>
            <a:spLocks noGrp="1"/>
          </p:cNvSpPr>
          <p:nvPr>
            <p:ph idx="1"/>
          </p:nvPr>
        </p:nvSpPr>
        <p:spPr>
          <a:xfrm>
            <a:off x="457200" y="1556792"/>
            <a:ext cx="8229600" cy="5301207"/>
          </a:xfrm>
        </p:spPr>
        <p:txBody>
          <a:bodyPr>
            <a:normAutofit fontScale="92500" lnSpcReduction="20000"/>
          </a:bodyPr>
          <a:lstStyle/>
          <a:p>
            <a:r>
              <a:rPr lang="en-GB" sz="2200" dirty="0"/>
              <a:t>The main doors will be locked promptly after the children have safely come in. If for any reason you arrive late in the morning, please accompany your child into the school grounds and see them safely inside the building before you leave.</a:t>
            </a:r>
          </a:p>
          <a:p>
            <a:endParaRPr lang="en-GB" sz="2200" dirty="0"/>
          </a:p>
          <a:p>
            <a:r>
              <a:rPr lang="en-GB" sz="2200" dirty="0"/>
              <a:t>Fines will now be given to families who are persistently late in line with the ‘Working Together Document’ produced by the Department for Education (DFE). All copies of this letter have been sent home previously.  </a:t>
            </a:r>
          </a:p>
          <a:p>
            <a:pPr marL="118872" indent="0">
              <a:buNone/>
            </a:pPr>
            <a:endParaRPr lang="en-GB" sz="2200" dirty="0"/>
          </a:p>
          <a:p>
            <a:r>
              <a:rPr lang="en-GB" sz="2200" dirty="0"/>
              <a:t>If your child is going to be absent from school, please inform the office by 9.30am.</a:t>
            </a:r>
          </a:p>
          <a:p>
            <a:endParaRPr lang="en-GB" sz="2200" dirty="0"/>
          </a:p>
          <a:p>
            <a:r>
              <a:rPr lang="en-GB" sz="2200" dirty="0"/>
              <a:t>To keep our children safe at playtimes we have asked all children not to speak to anyone through the railings. </a:t>
            </a:r>
          </a:p>
          <a:p>
            <a:pPr marL="118872" indent="0">
              <a:buNone/>
            </a:pPr>
            <a:endParaRPr lang="en-GB" sz="2200" dirty="0"/>
          </a:p>
          <a:p>
            <a:r>
              <a:rPr lang="en-GB" sz="2200" dirty="0"/>
              <a:t>Please make sure the office knows straight away if any changes occur over the year.</a:t>
            </a:r>
          </a:p>
          <a:p>
            <a:pPr marL="118872" indent="0">
              <a:buNone/>
            </a:pPr>
            <a:endParaRPr lang="en-GB" sz="2200" dirty="0"/>
          </a:p>
          <a:p>
            <a:r>
              <a:rPr lang="en-GB" sz="2200" dirty="0"/>
              <a:t>Please ensure the office know if other arrangements have been made for your child’s collection at the end of the day. </a:t>
            </a:r>
          </a:p>
          <a:p>
            <a:endParaRPr lang="en-GB" sz="2300" dirty="0"/>
          </a:p>
          <a:p>
            <a:endParaRPr lang="en-GB" sz="2300" dirty="0"/>
          </a:p>
        </p:txBody>
      </p:sp>
    </p:spTree>
    <p:extLst>
      <p:ext uri="{BB962C8B-B14F-4D97-AF65-F5344CB8AC3E}">
        <p14:creationId xmlns:p14="http://schemas.microsoft.com/office/powerpoint/2010/main" val="39624872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Reminders</a:t>
            </a:r>
          </a:p>
        </p:txBody>
      </p:sp>
      <p:sp>
        <p:nvSpPr>
          <p:cNvPr id="3" name="Content Placeholder 2"/>
          <p:cNvSpPr>
            <a:spLocks noGrp="1"/>
          </p:cNvSpPr>
          <p:nvPr>
            <p:ph idx="1"/>
          </p:nvPr>
        </p:nvSpPr>
        <p:spPr/>
        <p:txBody>
          <a:bodyPr>
            <a:normAutofit fontScale="85000" lnSpcReduction="10000"/>
          </a:bodyPr>
          <a:lstStyle/>
          <a:p>
            <a:r>
              <a:rPr lang="en-GB" dirty="0"/>
              <a:t>We have other rules within school to keep our children safe. We expect all children to follow these rules and show positive behaviour in school.</a:t>
            </a:r>
          </a:p>
          <a:p>
            <a:endParaRPr lang="en-GB" dirty="0"/>
          </a:p>
          <a:p>
            <a:r>
              <a:rPr lang="en-GB" dirty="0"/>
              <a:t>We are healthy school. We are trying to promote our school lunches by having taster sessions within class. All school dinners that we provide are free. If your child has a packed lunch please try to ensure that you are sending them with a healthy balanced diet. No chocolate bars, sweets or fizzy drinks.</a:t>
            </a:r>
          </a:p>
          <a:p>
            <a:pPr marL="118872" indent="0">
              <a:buNone/>
            </a:pPr>
            <a:r>
              <a:rPr lang="en-GB" dirty="0"/>
              <a:t> </a:t>
            </a:r>
          </a:p>
          <a:p>
            <a:endParaRPr lang="en-GB" dirty="0"/>
          </a:p>
        </p:txBody>
      </p:sp>
    </p:spTree>
    <p:extLst>
      <p:ext uri="{BB962C8B-B14F-4D97-AF65-F5344CB8AC3E}">
        <p14:creationId xmlns:p14="http://schemas.microsoft.com/office/powerpoint/2010/main" val="22280080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2B503-FF93-4008-BE27-2FA3DF93BE42}"/>
              </a:ext>
            </a:extLst>
          </p:cNvPr>
          <p:cNvSpPr>
            <a:spLocks noGrp="1"/>
          </p:cNvSpPr>
          <p:nvPr>
            <p:ph type="title"/>
          </p:nvPr>
        </p:nvSpPr>
        <p:spPr/>
        <p:txBody>
          <a:bodyPr/>
          <a:lstStyle/>
          <a:p>
            <a:r>
              <a:rPr lang="en-GB" dirty="0"/>
              <a:t>End of day routine</a:t>
            </a:r>
          </a:p>
        </p:txBody>
      </p:sp>
      <p:sp>
        <p:nvSpPr>
          <p:cNvPr id="4" name="Content Placeholder 2">
            <a:extLst>
              <a:ext uri="{FF2B5EF4-FFF2-40B4-BE49-F238E27FC236}">
                <a16:creationId xmlns:a16="http://schemas.microsoft.com/office/drawing/2014/main" id="{96995704-64AB-406B-8D89-3D1A476DEB1D}"/>
              </a:ext>
            </a:extLst>
          </p:cNvPr>
          <p:cNvSpPr txBox="1">
            <a:spLocks/>
          </p:cNvSpPr>
          <p:nvPr/>
        </p:nvSpPr>
        <p:spPr>
          <a:xfrm>
            <a:off x="457200" y="2132856"/>
            <a:ext cx="8229600" cy="3816424"/>
          </a:xfrm>
          <a:prstGeom prst="rect">
            <a:avLst/>
          </a:prstGeom>
        </p:spPr>
        <p:txBody>
          <a:bodyPr>
            <a:norm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r>
              <a:rPr lang="en-GB" sz="2300" dirty="0"/>
              <a:t>At the end of the day your child will line up with their class and we will dismiss them one by one. Opals are to line up by the Grove fence and Emeralds along the wall by the main entrance. </a:t>
            </a:r>
          </a:p>
          <a:p>
            <a:pPr marL="118872" indent="0">
              <a:buNone/>
            </a:pPr>
            <a:endParaRPr lang="en-GB" sz="2300" dirty="0"/>
          </a:p>
          <a:p>
            <a:r>
              <a:rPr lang="en-GB" sz="2300" dirty="0"/>
              <a:t>If you arrive late to collect your child they will be taken inside to wait for your arrival. </a:t>
            </a:r>
          </a:p>
          <a:p>
            <a:endParaRPr lang="en-GB" sz="2300" dirty="0"/>
          </a:p>
          <a:p>
            <a:r>
              <a:rPr lang="en-GB" sz="2300" dirty="0"/>
              <a:t>If your are going to be late please contact the school to let us know so we can inform the children. </a:t>
            </a:r>
          </a:p>
          <a:p>
            <a:endParaRPr lang="en-GB" sz="2300" dirty="0"/>
          </a:p>
          <a:p>
            <a:endParaRPr lang="en-GB" sz="2300" dirty="0"/>
          </a:p>
        </p:txBody>
      </p:sp>
    </p:spTree>
    <p:extLst>
      <p:ext uri="{BB962C8B-B14F-4D97-AF65-F5344CB8AC3E}">
        <p14:creationId xmlns:p14="http://schemas.microsoft.com/office/powerpoint/2010/main" val="10114401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Transition to Lowerhouse </a:t>
            </a:r>
          </a:p>
        </p:txBody>
      </p:sp>
      <p:sp>
        <p:nvSpPr>
          <p:cNvPr id="3" name="Content Placeholder 2"/>
          <p:cNvSpPr>
            <a:spLocks noGrp="1"/>
          </p:cNvSpPr>
          <p:nvPr>
            <p:ph idx="1"/>
          </p:nvPr>
        </p:nvSpPr>
        <p:spPr/>
        <p:txBody>
          <a:bodyPr>
            <a:normAutofit fontScale="92500" lnSpcReduction="20000"/>
          </a:bodyPr>
          <a:lstStyle/>
          <a:p>
            <a:r>
              <a:rPr lang="en-GB" dirty="0"/>
              <a:t>Our Year 2 children will make visits to Lowerhouse throughout the year to meet their Year 5 Guardian Angels.</a:t>
            </a:r>
          </a:p>
          <a:p>
            <a:endParaRPr lang="en-GB" dirty="0"/>
          </a:p>
          <a:p>
            <a:r>
              <a:rPr lang="en-GB" dirty="0"/>
              <a:t>Towards the end </a:t>
            </a:r>
            <a:r>
              <a:rPr lang="en-GB"/>
              <a:t>of </a:t>
            </a:r>
            <a:r>
              <a:rPr lang="en-GB" smtClean="0"/>
              <a:t>Year </a:t>
            </a:r>
            <a:r>
              <a:rPr lang="en-GB" dirty="0"/>
              <a:t>2 the teachers </a:t>
            </a:r>
            <a:r>
              <a:rPr lang="en-GB"/>
              <a:t>from </a:t>
            </a:r>
            <a:r>
              <a:rPr lang="en-GB" smtClean="0"/>
              <a:t>Year </a:t>
            </a:r>
            <a:r>
              <a:rPr lang="en-GB" dirty="0"/>
              <a:t>3 at Lowerhouse will visit </a:t>
            </a:r>
            <a:r>
              <a:rPr lang="en-GB" dirty="0" err="1"/>
              <a:t>Rosegrove</a:t>
            </a:r>
            <a:r>
              <a:rPr lang="en-GB" dirty="0"/>
              <a:t> to meet the children and observe them throughout the day.</a:t>
            </a:r>
          </a:p>
          <a:p>
            <a:endParaRPr lang="en-GB" dirty="0"/>
          </a:p>
          <a:p>
            <a:r>
              <a:rPr lang="en-GB" dirty="0"/>
              <a:t>The children will also complete 1 transition day at Lowerhouse to familiarise themselves with the school setting, new routines and their new classroom.  </a:t>
            </a:r>
          </a:p>
          <a:p>
            <a:endParaRPr lang="en-GB" dirty="0"/>
          </a:p>
        </p:txBody>
      </p:sp>
    </p:spTree>
    <p:extLst>
      <p:ext uri="{BB962C8B-B14F-4D97-AF65-F5344CB8AC3E}">
        <p14:creationId xmlns:p14="http://schemas.microsoft.com/office/powerpoint/2010/main" val="7785662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lipped images,cropped images,cropped pictures,farewells,good bye,goodbyes,icons,phrases,PNG,text,transparent background,web elements"/>
          <p:cNvPicPr>
            <a:picLocks noChangeAspect="1" noChangeArrowheads="1"/>
          </p:cNvPicPr>
          <p:nvPr/>
        </p:nvPicPr>
        <p:blipFill>
          <a:blip r:embed="rId2" cstate="print"/>
          <a:srcRect/>
          <a:stretch>
            <a:fillRect/>
          </a:stretch>
        </p:blipFill>
        <p:spPr bwMode="auto">
          <a:xfrm>
            <a:off x="2500298" y="2035975"/>
            <a:ext cx="4000528" cy="3357553"/>
          </a:xfrm>
          <a:prstGeom prst="rect">
            <a:avLst/>
          </a:prstGeom>
          <a:noFill/>
        </p:spPr>
      </p:pic>
      <p:sp>
        <p:nvSpPr>
          <p:cNvPr id="2" name="Title 1"/>
          <p:cNvSpPr>
            <a:spLocks noGrp="1"/>
          </p:cNvSpPr>
          <p:nvPr>
            <p:ph type="title"/>
          </p:nvPr>
        </p:nvSpPr>
        <p:spPr/>
        <p:txBody>
          <a:bodyPr/>
          <a:lstStyle/>
          <a:p>
            <a:r>
              <a:rPr lang="en-GB"/>
              <a:t>ANY THING ELSE?</a:t>
            </a:r>
            <a:endParaRPr lang="en-US"/>
          </a:p>
        </p:txBody>
      </p:sp>
      <p:sp>
        <p:nvSpPr>
          <p:cNvPr id="3" name="Content Placeholder 2"/>
          <p:cNvSpPr>
            <a:spLocks noGrp="1"/>
          </p:cNvSpPr>
          <p:nvPr>
            <p:ph idx="1"/>
          </p:nvPr>
        </p:nvSpPr>
        <p:spPr/>
        <p:txBody>
          <a:bodyPr/>
          <a:lstStyle/>
          <a:p>
            <a:pPr algn="ctr">
              <a:buNone/>
            </a:pPr>
            <a:r>
              <a:rPr lang="en-GB" dirty="0"/>
              <a:t>    Many thanks for coming. </a:t>
            </a:r>
          </a:p>
          <a:p>
            <a:pPr algn="ctr">
              <a:buNone/>
            </a:pPr>
            <a:r>
              <a:rPr lang="en-GB" dirty="0"/>
              <a:t>I will be happy to answer any questions you may have.</a:t>
            </a:r>
            <a:endParaRPr lang="en-US" dirty="0"/>
          </a:p>
        </p:txBody>
      </p:sp>
      <p:pic>
        <p:nvPicPr>
          <p:cNvPr id="1030" name="Picture 6" descr="au revoir,farewells,gestures,good bye,goodbyes,persons,phrases,text,waving,waving goodbye,women"/>
          <p:cNvPicPr>
            <a:picLocks noChangeAspect="1" noChangeArrowheads="1"/>
          </p:cNvPicPr>
          <p:nvPr/>
        </p:nvPicPr>
        <p:blipFill>
          <a:blip r:embed="rId3" cstate="print"/>
          <a:srcRect/>
          <a:stretch>
            <a:fillRect/>
          </a:stretch>
        </p:blipFill>
        <p:spPr bwMode="auto">
          <a:xfrm>
            <a:off x="4357686" y="4429132"/>
            <a:ext cx="2143140" cy="2143139"/>
          </a:xfrm>
          <a:prstGeom prst="rect">
            <a:avLst/>
          </a:prstGeom>
          <a:noFill/>
        </p:spPr>
      </p:pic>
      <p:pic>
        <p:nvPicPr>
          <p:cNvPr id="1032" name="Picture 8" descr="View Details"/>
          <p:cNvPicPr>
            <a:picLocks noChangeAspect="1" noChangeArrowheads="1"/>
          </p:cNvPicPr>
          <p:nvPr/>
        </p:nvPicPr>
        <p:blipFill>
          <a:blip r:embed="rId4" cstate="print"/>
          <a:srcRect/>
          <a:stretch>
            <a:fillRect/>
          </a:stretch>
        </p:blipFill>
        <p:spPr bwMode="auto">
          <a:xfrm>
            <a:off x="6858016" y="3786190"/>
            <a:ext cx="1271591" cy="1271591"/>
          </a:xfrm>
          <a:prstGeom prst="rect">
            <a:avLst/>
          </a:prstGeom>
          <a:noFill/>
        </p:spPr>
      </p:pic>
      <p:sp>
        <p:nvSpPr>
          <p:cNvPr id="8" name="Rectangle 7"/>
          <p:cNvSpPr/>
          <p:nvPr/>
        </p:nvSpPr>
        <p:spPr>
          <a:xfrm>
            <a:off x="142844" y="4509120"/>
            <a:ext cx="4714907" cy="523220"/>
          </a:xfrm>
          <a:prstGeom prst="rect">
            <a:avLst/>
          </a:prstGeom>
          <a:noFill/>
        </p:spPr>
        <p:txBody>
          <a:bodyPr wrap="square" lIns="91440" tIns="45720" rIns="91440" bIns="45720">
            <a:spAutoFit/>
          </a:bodyPr>
          <a:lstStyle/>
          <a:p>
            <a:pPr algn="ctr"/>
            <a:r>
              <a:rPr lang="en-US" sz="2800" b="1" cap="all" spc="0"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Khuda</a:t>
            </a:r>
            <a:r>
              <a:rPr lang="en-US" sz="28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Hafiz</a:t>
            </a: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36067" y="260648"/>
            <a:ext cx="1787079" cy="1579881"/>
          </a:xfrm>
          <a:prstGeom prst="rect">
            <a:avLst/>
          </a:prstGeom>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Module</Template>
  <TotalTime>866</TotalTime>
  <Words>1754</Words>
  <Application>Microsoft Office PowerPoint</Application>
  <PresentationFormat>On-screen Show (4:3)</PresentationFormat>
  <Paragraphs>154</Paragraphs>
  <Slides>21</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Calibri</vt:lpstr>
      <vt:lpstr>Corbel</vt:lpstr>
      <vt:lpstr>Wingdings</vt:lpstr>
      <vt:lpstr>Wingdings 2</vt:lpstr>
      <vt:lpstr>Wingdings 3</vt:lpstr>
      <vt:lpstr>Module</vt:lpstr>
      <vt:lpstr>WELCOME  TO  YEAR  TWO  Mrs Varley – Emeralds  Mrs Anderton and Mrs Ashworth - Opals</vt:lpstr>
      <vt:lpstr>Curriculum</vt:lpstr>
      <vt:lpstr>Learning to Learn</vt:lpstr>
      <vt:lpstr>Teaching and Learning </vt:lpstr>
      <vt:lpstr>Topic</vt:lpstr>
      <vt:lpstr>Home Reading Books</vt:lpstr>
      <vt:lpstr>Reading Record Books</vt:lpstr>
      <vt:lpstr>Visits and visitors </vt:lpstr>
      <vt:lpstr>Children’s University</vt:lpstr>
      <vt:lpstr>Homework </vt:lpstr>
      <vt:lpstr>P.E.  (sports clothes day)</vt:lpstr>
      <vt:lpstr>Class assemblies </vt:lpstr>
      <vt:lpstr>Concerns </vt:lpstr>
      <vt:lpstr>Home school agreement</vt:lpstr>
      <vt:lpstr>Lines of Communication</vt:lpstr>
      <vt:lpstr>Reminders </vt:lpstr>
      <vt:lpstr>Reminders </vt:lpstr>
      <vt:lpstr>Reminders</vt:lpstr>
      <vt:lpstr>End of day routine</vt:lpstr>
      <vt:lpstr>Transition to Lowerhouse </vt:lpstr>
      <vt:lpstr>ANY THING ELSE?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CLASS  Your class teacher is</dc:title>
  <dc:creator>Manager</dc:creator>
  <cp:lastModifiedBy>Hall</cp:lastModifiedBy>
  <cp:revision>100</cp:revision>
  <cp:lastPrinted>2013-09-10T14:01:27Z</cp:lastPrinted>
  <dcterms:created xsi:type="dcterms:W3CDTF">2010-09-06T10:23:32Z</dcterms:created>
  <dcterms:modified xsi:type="dcterms:W3CDTF">2025-09-03T07:17:25Z</dcterms:modified>
</cp:coreProperties>
</file>