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6" r:id="rId2"/>
    <p:sldId id="257" r:id="rId3"/>
    <p:sldId id="269" r:id="rId4"/>
    <p:sldId id="273" r:id="rId5"/>
    <p:sldId id="263" r:id="rId6"/>
    <p:sldId id="272" r:id="rId7"/>
    <p:sldId id="259" r:id="rId8"/>
    <p:sldId id="270" r:id="rId9"/>
    <p:sldId id="266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3" d="100"/>
          <a:sy n="83" d="100"/>
        </p:scale>
        <p:origin x="686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9/2/2025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9/2/2025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2149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9/2/2025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9/2/2025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9/2/2025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9/2/2025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9/2/2025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9/2/2025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9/2/2025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9/2/2025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9/2/2025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9/2/2025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9/2/2025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9/2/2025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9.jpeg"/><Relationship Id="rId7" Type="http://schemas.openxmlformats.org/officeDocument/2006/relationships/image" Target="../media/image13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rosegrove.lancs.sch.uk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5516" y="659907"/>
            <a:ext cx="7091361" cy="2793906"/>
          </a:xfrm>
        </p:spPr>
        <p:txBody>
          <a:bodyPr/>
          <a:lstStyle/>
          <a:p>
            <a:r>
              <a:rPr lang="en-US" dirty="0">
                <a:latin typeface="Debbie" pitchFamily="2" charset="0"/>
              </a:rPr>
              <a:t>The Early Years Foundation Stage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166C3976-B86F-439A-BB9C-4A38B703280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7880" y="345535"/>
            <a:ext cx="1194881" cy="11725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7786" y="248574"/>
            <a:ext cx="9372600" cy="747655"/>
          </a:xfrm>
        </p:spPr>
        <p:txBody>
          <a:bodyPr>
            <a:normAutofit/>
          </a:bodyPr>
          <a:lstStyle/>
          <a:p>
            <a:r>
              <a:rPr lang="fr-FR" sz="4000" b="1" dirty="0">
                <a:latin typeface="Debbie" pitchFamily="2" charset="0"/>
              </a:rPr>
              <a:t>What is the EYFS?</a:t>
            </a:r>
            <a:endParaRPr lang="en-US" sz="4000" b="1" dirty="0">
              <a:latin typeface="Debbie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87786" y="1245093"/>
            <a:ext cx="9372600" cy="411480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200" dirty="0">
                <a:latin typeface="Debbie" pitchFamily="2" charset="0"/>
              </a:rPr>
              <a:t>The EYFS is the stage of education for children from birth to the end of reception year.</a:t>
            </a:r>
          </a:p>
          <a:p>
            <a:pPr marL="45720" indent="0">
              <a:buNone/>
            </a:pPr>
            <a:r>
              <a:rPr lang="en-US" sz="2200" dirty="0">
                <a:latin typeface="Debbie" pitchFamily="2" charset="0"/>
              </a:rPr>
              <a:t>It is based on the recognition that children learn best through </a:t>
            </a:r>
            <a:r>
              <a:rPr lang="en-US" sz="2200" b="1" dirty="0">
                <a:latin typeface="Debbie" pitchFamily="2" charset="0"/>
              </a:rPr>
              <a:t>play</a:t>
            </a:r>
            <a:r>
              <a:rPr lang="en-US" sz="2200" dirty="0">
                <a:latin typeface="Debbie" pitchFamily="2" charset="0"/>
              </a:rPr>
              <a:t> and </a:t>
            </a:r>
            <a:r>
              <a:rPr lang="en-US" sz="2200" b="1" dirty="0">
                <a:latin typeface="Debbie" pitchFamily="2" charset="0"/>
              </a:rPr>
              <a:t>active learning.                                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It is developed around four themes that underpin the EYFS: </a:t>
            </a:r>
          </a:p>
          <a:p>
            <a:pPr marL="39688" indent="0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1.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A unique Child-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Observe what a child is learning</a:t>
            </a:r>
          </a:p>
          <a:p>
            <a:pPr marL="39688" indent="0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2.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Positive Relationships-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What adults can do</a:t>
            </a:r>
          </a:p>
          <a:p>
            <a:pPr marL="39688" indent="0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3.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Enabling Environments-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What adults could provide</a:t>
            </a:r>
          </a:p>
          <a:p>
            <a:pPr marL="39688" indent="0">
              <a:buNone/>
              <a:defRPr/>
            </a:pPr>
            <a:r>
              <a:rPr lang="en-US" sz="2200" dirty="0">
                <a:latin typeface="Debbie" pitchFamily="2" charset="0"/>
                <a:sym typeface="Comic Sans MS" pitchFamily="66" charset="0"/>
              </a:rPr>
              <a:t>4. </a:t>
            </a:r>
            <a:r>
              <a:rPr lang="en-US" sz="2200" b="1" dirty="0">
                <a:latin typeface="Debbie" pitchFamily="2" charset="0"/>
                <a:sym typeface="Comic Sans MS" pitchFamily="66" charset="0"/>
              </a:rPr>
              <a:t>Learning and Developing- </a:t>
            </a:r>
            <a:r>
              <a:rPr lang="en-US" sz="2200" dirty="0">
                <a:latin typeface="Debbie" pitchFamily="2" charset="0"/>
                <a:sym typeface="Comic Sans MS" pitchFamily="66" charset="0"/>
              </a:rPr>
              <a:t>Children’s achievements through the above</a:t>
            </a:r>
          </a:p>
          <a:p>
            <a:pPr marL="45720" indent="0">
              <a:buNone/>
            </a:pPr>
            <a:endParaRPr lang="en-US" dirty="0">
              <a:latin typeface="Bradley Hand ITC" panose="03070402050302030203" pitchFamily="66" charset="0"/>
            </a:endParaRPr>
          </a:p>
          <a:p>
            <a:pPr marL="45720" indent="0">
              <a:buNone/>
            </a:pPr>
            <a:endParaRPr lang="en-US" dirty="0"/>
          </a:p>
          <a:p>
            <a:pPr marL="4572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5339" y="221942"/>
            <a:ext cx="9372600" cy="910412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Debbie" pitchFamily="2" charset="0"/>
              </a:rPr>
              <a:t>Areas of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79639" y="1271726"/>
            <a:ext cx="6972408" cy="4114800"/>
          </a:xfrm>
        </p:spPr>
        <p:txBody>
          <a:bodyPr/>
          <a:lstStyle/>
          <a:p>
            <a:r>
              <a:rPr lang="en-US" sz="2400" dirty="0">
                <a:latin typeface="Debbie" pitchFamily="2" charset="0"/>
              </a:rPr>
              <a:t>Personal, Social and Emotional Development</a:t>
            </a:r>
          </a:p>
          <a:p>
            <a:r>
              <a:rPr lang="en-US" sz="2400" dirty="0">
                <a:latin typeface="Debbie" pitchFamily="2" charset="0"/>
              </a:rPr>
              <a:t>Communication and Language</a:t>
            </a:r>
          </a:p>
          <a:p>
            <a:r>
              <a:rPr lang="en-US" sz="2400" dirty="0">
                <a:latin typeface="Debbie" pitchFamily="2" charset="0"/>
              </a:rPr>
              <a:t>Physical Development</a:t>
            </a:r>
          </a:p>
          <a:p>
            <a:r>
              <a:rPr lang="en-US" sz="2400" dirty="0">
                <a:latin typeface="Debbie" pitchFamily="2" charset="0"/>
              </a:rPr>
              <a:t>Literacy</a:t>
            </a:r>
          </a:p>
          <a:p>
            <a:r>
              <a:rPr lang="en-US" sz="2400" dirty="0">
                <a:latin typeface="Debbie" pitchFamily="2" charset="0"/>
              </a:rPr>
              <a:t>Mathematics</a:t>
            </a:r>
          </a:p>
          <a:p>
            <a:r>
              <a:rPr lang="en-US" sz="2400" dirty="0">
                <a:latin typeface="Debbie" pitchFamily="2" charset="0"/>
              </a:rPr>
              <a:t>Understanding the World </a:t>
            </a:r>
          </a:p>
          <a:p>
            <a:r>
              <a:rPr lang="en-US" sz="2400" dirty="0">
                <a:latin typeface="Debbie" pitchFamily="2" charset="0"/>
              </a:rPr>
              <a:t>Expressive Arts and Design</a:t>
            </a:r>
          </a:p>
          <a:p>
            <a:endParaRPr lang="en-US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61690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EE6C032-F3D6-DDFF-7C84-38BD17B4B879}"/>
              </a:ext>
            </a:extLst>
          </p:cNvPr>
          <p:cNvSpPr txBox="1"/>
          <p:nvPr/>
        </p:nvSpPr>
        <p:spPr>
          <a:xfrm>
            <a:off x="3511490" y="215299"/>
            <a:ext cx="657619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b="1" dirty="0">
                <a:latin typeface="Debbie" pitchFamily="2" charset="0"/>
              </a:rPr>
              <a:t>Meet the EYFS team </a:t>
            </a:r>
            <a:endParaRPr lang="en-GB" sz="4000" dirty="0">
              <a:latin typeface="Debbie" pitchFamily="2" charset="0"/>
            </a:endParaRPr>
          </a:p>
        </p:txBody>
      </p:sp>
      <p:pic>
        <p:nvPicPr>
          <p:cNvPr id="10" name="Picture 9" descr="A picture containing human face, person, clothing, smile&#10;&#10;Description automatically generated">
            <a:extLst>
              <a:ext uri="{FF2B5EF4-FFF2-40B4-BE49-F238E27FC236}">
                <a16:creationId xmlns:a16="http://schemas.microsoft.com/office/drawing/2014/main" id="{A36B786A-3420-E90C-555D-1442D994B4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13" t="12150" r="16129" b="11195"/>
          <a:stretch/>
        </p:blipFill>
        <p:spPr>
          <a:xfrm rot="5400000">
            <a:off x="5337024" y="1234284"/>
            <a:ext cx="1754328" cy="1395803"/>
          </a:xfrm>
          <a:prstGeom prst="rect">
            <a:avLst/>
          </a:prstGeom>
        </p:spPr>
      </p:pic>
      <p:pic>
        <p:nvPicPr>
          <p:cNvPr id="11" name="Picture 10" descr="A person wearing a lanyard and a green shirt&#10;&#10;Description automatically generated with medium confidence">
            <a:extLst>
              <a:ext uri="{FF2B5EF4-FFF2-40B4-BE49-F238E27FC236}">
                <a16:creationId xmlns:a16="http://schemas.microsoft.com/office/drawing/2014/main" id="{A508EBD7-CAD8-1037-6796-267D5E497C40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01" t="9995" r="23266" b="17047"/>
          <a:stretch/>
        </p:blipFill>
        <p:spPr>
          <a:xfrm rot="5400000">
            <a:off x="1784438" y="1493050"/>
            <a:ext cx="1754326" cy="13889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49367A1-F34D-E29D-D200-13C97FC007CA}"/>
              </a:ext>
            </a:extLst>
          </p:cNvPr>
          <p:cNvSpPr txBox="1"/>
          <p:nvPr/>
        </p:nvSpPr>
        <p:spPr>
          <a:xfrm>
            <a:off x="167309" y="2927546"/>
            <a:ext cx="154341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Wilson</a:t>
            </a:r>
          </a:p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Co-Deputy Headteacher/EYFS Leader/Pearl class teacher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350D11C-E9E6-3CCA-6381-2D5C03276137}"/>
              </a:ext>
            </a:extLst>
          </p:cNvPr>
          <p:cNvSpPr txBox="1"/>
          <p:nvPr/>
        </p:nvSpPr>
        <p:spPr>
          <a:xfrm>
            <a:off x="5475313" y="2937833"/>
            <a:ext cx="1503158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2"/>
                </a:solidFill>
                <a:latin typeface="Debbie" pitchFamily="2" charset="0"/>
              </a:rPr>
              <a:t>Mrs</a:t>
            </a:r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 Hudson SENDCO/ Diamond Class Teacher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38B087-6997-F7EE-0D8A-287882537A18}"/>
              </a:ext>
            </a:extLst>
          </p:cNvPr>
          <p:cNvSpPr txBox="1"/>
          <p:nvPr/>
        </p:nvSpPr>
        <p:spPr>
          <a:xfrm>
            <a:off x="1854342" y="3234247"/>
            <a:ext cx="1543412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Craig Teaching Assistant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5DC93A-E261-DA15-17BC-CDCBCEDEF6A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392" y="1055021"/>
            <a:ext cx="1253394" cy="17543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18BE6C43-D708-C422-59CD-6902F2B6B7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07183" y="1310341"/>
            <a:ext cx="1419867" cy="1754326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07737B1-CEB4-DB99-4810-DF998F782560}"/>
              </a:ext>
            </a:extLst>
          </p:cNvPr>
          <p:cNvSpPr txBox="1"/>
          <p:nvPr/>
        </p:nvSpPr>
        <p:spPr>
          <a:xfrm>
            <a:off x="7234897" y="3234247"/>
            <a:ext cx="144187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2"/>
                </a:solidFill>
                <a:latin typeface="Debbie" pitchFamily="2" charset="0"/>
              </a:rPr>
              <a:t>Mrs</a:t>
            </a:r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 Barlow HLTA</a:t>
            </a: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0C9A23FC-DDDE-E970-BD1C-5B50766BF7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6767" y="1847917"/>
            <a:ext cx="1395805" cy="1754329"/>
          </a:xfrm>
          <a:prstGeom prst="rect">
            <a:avLst/>
          </a:prstGeom>
        </p:spPr>
      </p:pic>
      <p:sp>
        <p:nvSpPr>
          <p:cNvPr id="22" name="TextBox 21">
            <a:extLst>
              <a:ext uri="{FF2B5EF4-FFF2-40B4-BE49-F238E27FC236}">
                <a16:creationId xmlns:a16="http://schemas.microsoft.com/office/drawing/2014/main" id="{C899827B-980C-0ED3-096E-2FA6FFE25A00}"/>
              </a:ext>
            </a:extLst>
          </p:cNvPr>
          <p:cNvSpPr txBox="1"/>
          <p:nvPr/>
        </p:nvSpPr>
        <p:spPr>
          <a:xfrm>
            <a:off x="9066767" y="3718025"/>
            <a:ext cx="13958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Mitchell Teaching Assistant 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74585A2F-15DC-495A-DF50-5E4E541045AD}"/>
              </a:ext>
            </a:extLst>
          </p:cNvPr>
          <p:cNvSpPr txBox="1"/>
          <p:nvPr/>
        </p:nvSpPr>
        <p:spPr>
          <a:xfrm>
            <a:off x="3887643" y="3784452"/>
            <a:ext cx="130042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Miss Lupton Teaching Assistant 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EC848EE-EB28-43D3-E8A8-96BA8783208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780780" y="1847917"/>
            <a:ext cx="1438107" cy="187010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7A518D9B-817E-B0AF-D439-44FB5CF2A45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621786" y="2491791"/>
            <a:ext cx="1435778" cy="1754326"/>
          </a:xfrm>
          <a:prstGeom prst="rect">
            <a:avLst/>
          </a:prstGeom>
        </p:spPr>
      </p:pic>
      <p:sp>
        <p:nvSpPr>
          <p:cNvPr id="28" name="TextBox 27">
            <a:extLst>
              <a:ext uri="{FF2B5EF4-FFF2-40B4-BE49-F238E27FC236}">
                <a16:creationId xmlns:a16="http://schemas.microsoft.com/office/drawing/2014/main" id="{1546FE79-97DC-DFF5-8A68-63FC006E34C9}"/>
              </a:ext>
            </a:extLst>
          </p:cNvPr>
          <p:cNvSpPr txBox="1"/>
          <p:nvPr/>
        </p:nvSpPr>
        <p:spPr>
          <a:xfrm>
            <a:off x="10641772" y="4364948"/>
            <a:ext cx="139580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1" dirty="0" err="1">
                <a:solidFill>
                  <a:schemeClr val="tx2"/>
                </a:solidFill>
                <a:latin typeface="Debbie" pitchFamily="2" charset="0"/>
              </a:rPr>
              <a:t>Mrs</a:t>
            </a:r>
            <a:r>
              <a:rPr lang="en-US" b="1" dirty="0">
                <a:solidFill>
                  <a:schemeClr val="tx2"/>
                </a:solidFill>
                <a:latin typeface="Debbie" pitchFamily="2" charset="0"/>
              </a:rPr>
              <a:t> Fatima Teaching Assistant </a:t>
            </a:r>
          </a:p>
        </p:txBody>
      </p:sp>
    </p:spTree>
    <p:extLst>
      <p:ext uri="{BB962C8B-B14F-4D97-AF65-F5344CB8AC3E}">
        <p14:creationId xmlns:p14="http://schemas.microsoft.com/office/powerpoint/2010/main" val="1839728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9570" y="2001954"/>
            <a:ext cx="9372600" cy="698938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>
                <a:latin typeface="Debbie" pitchFamily="2" charset="0"/>
              </a:rPr>
              <a:t>Key Person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7483" y="2673250"/>
            <a:ext cx="9564687" cy="4365594"/>
          </a:xfrm>
        </p:spPr>
        <p:txBody>
          <a:bodyPr>
            <a:normAutofit/>
          </a:bodyPr>
          <a:lstStyle/>
          <a:p>
            <a:pPr algn="ctr"/>
            <a:r>
              <a:rPr lang="en-GB" sz="2200" dirty="0">
                <a:latin typeface="Debbie" pitchFamily="2" charset="0"/>
              </a:rPr>
              <a:t>will respond to children’s needs and help them settle into school</a:t>
            </a:r>
          </a:p>
          <a:p>
            <a:pPr algn="ctr"/>
            <a:r>
              <a:rPr lang="en-GB" sz="2200" dirty="0">
                <a:latin typeface="Debbie" pitchFamily="2" charset="0"/>
              </a:rPr>
              <a:t>communicate with parents/carers </a:t>
            </a:r>
          </a:p>
          <a:p>
            <a:pPr algn="ctr"/>
            <a:r>
              <a:rPr lang="en-GB" sz="2200" dirty="0">
                <a:latin typeface="Debbie" pitchFamily="2" charset="0"/>
              </a:rPr>
              <a:t>keep a record of your child’s learning journey on Seesaw</a:t>
            </a:r>
          </a:p>
          <a:p>
            <a:pPr algn="ctr"/>
            <a:r>
              <a:rPr lang="en-GB" sz="2200" dirty="0">
                <a:latin typeface="Debbie" pitchFamily="2" charset="0"/>
              </a:rPr>
              <a:t>plan activities based on the needs of each child</a:t>
            </a:r>
          </a:p>
          <a:p>
            <a:pPr algn="ctr"/>
            <a:r>
              <a:rPr lang="en-GB" sz="2200" dirty="0">
                <a:latin typeface="Debbie" pitchFamily="2" charset="0"/>
              </a:rPr>
              <a:t>support your child in meeting their personal learning targets </a:t>
            </a:r>
            <a:endParaRPr lang="en-US" sz="2200" dirty="0">
              <a:latin typeface="Debbie" pitchFamily="2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E26365D-AE7A-E102-27F0-CC98E77E8CD7}"/>
              </a:ext>
            </a:extLst>
          </p:cNvPr>
          <p:cNvSpPr txBox="1">
            <a:spLocks/>
          </p:cNvSpPr>
          <p:nvPr/>
        </p:nvSpPr>
        <p:spPr>
          <a:xfrm>
            <a:off x="1219570" y="65518"/>
            <a:ext cx="9372600" cy="7861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000" b="1" dirty="0">
                <a:latin typeface="Debbie" pitchFamily="2" charset="0"/>
              </a:rPr>
              <a:t>Classes</a:t>
            </a:r>
            <a:r>
              <a:rPr lang="en-US" sz="4000" b="1" dirty="0">
                <a:latin typeface="Bradley Hand ITC" panose="03070402050302030203" pitchFamily="66" charset="0"/>
              </a:rPr>
              <a:t>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64E9A1-1C1E-3C89-CD5A-3ADAAE1015E3}"/>
              </a:ext>
            </a:extLst>
          </p:cNvPr>
          <p:cNvSpPr txBox="1"/>
          <p:nvPr/>
        </p:nvSpPr>
        <p:spPr>
          <a:xfrm>
            <a:off x="1154928" y="801625"/>
            <a:ext cx="10477830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400" dirty="0">
                <a:latin typeface="Debbie" pitchFamily="2" charset="0"/>
              </a:rPr>
              <a:t>Miss Wilson is Pearl class teacher. Mrs Hudson is Diamond class teacher.</a:t>
            </a:r>
          </a:p>
          <a:p>
            <a:pPr algn="ctr"/>
            <a:r>
              <a:rPr lang="en-GB" sz="2400" dirty="0">
                <a:latin typeface="Debbie" pitchFamily="2" charset="0"/>
              </a:rPr>
              <a:t>Miss Craig, Miss Lupton, Mrs Barlow, Miss Mitchell and Mrs Fatima are our teaching assistants.</a:t>
            </a:r>
          </a:p>
          <a:p>
            <a:pPr algn="ctr"/>
            <a:r>
              <a:rPr lang="en-GB" sz="2400" dirty="0">
                <a:latin typeface="Debbie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D74BFB-64E5-A1AC-6983-89A45630EB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84642" y="1423377"/>
            <a:ext cx="10758705" cy="4011246"/>
          </a:xfrm>
        </p:spPr>
        <p:txBody>
          <a:bodyPr>
            <a:normAutofit/>
          </a:bodyPr>
          <a:lstStyle/>
          <a:p>
            <a:r>
              <a:rPr lang="en-US" sz="2400" dirty="0">
                <a:latin typeface="Debbie" pitchFamily="2" charset="0"/>
              </a:rPr>
              <a:t>Our school day starts at 8:45am promptly. Reception gate opens at 8:42am.</a:t>
            </a:r>
          </a:p>
          <a:p>
            <a:r>
              <a:rPr lang="en-US" sz="2400" dirty="0">
                <a:latin typeface="Debbie" pitchFamily="2" charset="0"/>
              </a:rPr>
              <a:t>School finishes at 3:15pm. </a:t>
            </a:r>
          </a:p>
          <a:p>
            <a:r>
              <a:rPr lang="en-US" sz="2400" dirty="0">
                <a:latin typeface="Debbie" pitchFamily="2" charset="0"/>
              </a:rPr>
              <a:t>Your child will need to bring their school bag every day with their reading books in.</a:t>
            </a:r>
          </a:p>
          <a:p>
            <a:r>
              <a:rPr lang="en-US" sz="2400" dirty="0">
                <a:latin typeface="Debbie" pitchFamily="2" charset="0"/>
              </a:rPr>
              <a:t>Weekend workouts are sent home every week and will let you know what your child has been learning in school that week. A short homework activity will be set and your child will share these each week with their Key Person group.</a:t>
            </a:r>
          </a:p>
          <a:p>
            <a:r>
              <a:rPr lang="en-US" sz="2400" dirty="0">
                <a:latin typeface="Debbie" pitchFamily="2" charset="0"/>
              </a:rPr>
              <a:t>Our P.E. days are Wednesdays and Fridays for Pearl class and Mondays and Thursdays for Diamond class.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B8209CA6-FCC4-B6DD-32B6-7CC00753C1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4642" y="328246"/>
            <a:ext cx="9372600" cy="791796"/>
          </a:xfrm>
        </p:spPr>
        <p:txBody>
          <a:bodyPr>
            <a:normAutofit/>
          </a:bodyPr>
          <a:lstStyle/>
          <a:p>
            <a:r>
              <a:rPr lang="en-US" sz="3600" b="1" dirty="0">
                <a:latin typeface="Debbie" pitchFamily="2" charset="0"/>
              </a:rPr>
              <a:t>Drop off and pick up times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4457D90B-6414-82E3-CCC1-81BB32759FAA}"/>
              </a:ext>
            </a:extLst>
          </p:cNvPr>
          <p:cNvSpPr txBox="1">
            <a:spLocks/>
          </p:cNvSpPr>
          <p:nvPr/>
        </p:nvSpPr>
        <p:spPr>
          <a:xfrm>
            <a:off x="1184642" y="2396910"/>
            <a:ext cx="9372600" cy="7917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b="1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09468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96664" y="248575"/>
            <a:ext cx="9372600" cy="892657"/>
          </a:xfrm>
        </p:spPr>
        <p:txBody>
          <a:bodyPr>
            <a:normAutofit/>
          </a:bodyPr>
          <a:lstStyle/>
          <a:p>
            <a:r>
              <a:rPr lang="en-US" sz="4000" b="1" dirty="0">
                <a:latin typeface="Debbie" pitchFamily="2" charset="0"/>
              </a:rPr>
              <a:t>Daily activities that take place in reception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EFEBD0-15BE-4625-88F1-5461772FE31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49425" y="1371600"/>
            <a:ext cx="9372600" cy="4114800"/>
          </a:xfrm>
        </p:spPr>
        <p:txBody>
          <a:bodyPr/>
          <a:lstStyle/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Welcome and self-registration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Key Person time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Phonics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Continuous Provision with focus activities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Maths/Literacy directed group work 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Story time/Music time</a:t>
            </a:r>
          </a:p>
          <a:p>
            <a:pPr>
              <a:spcBef>
                <a:spcPts val="0"/>
              </a:spcBef>
            </a:pPr>
            <a:r>
              <a:rPr lang="en-GB" sz="2400" dirty="0">
                <a:latin typeface="Debbie" pitchFamily="2" charset="0"/>
              </a:rPr>
              <a:t>Home time </a:t>
            </a:r>
          </a:p>
          <a:p>
            <a:pPr marL="45720" indent="0">
              <a:buNone/>
            </a:pPr>
            <a:endParaRPr lang="en-GB" dirty="0">
              <a:latin typeface="Bradley Hand ITC" panose="0307040205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625061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13522" y="1078682"/>
            <a:ext cx="9564687" cy="5064210"/>
          </a:xfrm>
        </p:spPr>
        <p:txBody>
          <a:bodyPr>
            <a:normAutofit fontScale="92500" lnSpcReduction="20000"/>
          </a:bodyPr>
          <a:lstStyle/>
          <a:p>
            <a:r>
              <a:rPr lang="en-US" dirty="0">
                <a:latin typeface="Debbie" pitchFamily="2" charset="0"/>
              </a:rPr>
              <a:t>Share books together, talking about the pictures.</a:t>
            </a:r>
          </a:p>
          <a:p>
            <a:r>
              <a:rPr lang="en-US" dirty="0">
                <a:latin typeface="Debbie" pitchFamily="2" charset="0"/>
              </a:rPr>
              <a:t>Practise counting at any time- climbing the stairs, fingers, toes, socks.</a:t>
            </a:r>
          </a:p>
          <a:p>
            <a:r>
              <a:rPr lang="en-US" dirty="0">
                <a:latin typeface="Debbie" pitchFamily="2" charset="0"/>
              </a:rPr>
              <a:t>Give them opportunities to mark make by holding a pencil.</a:t>
            </a:r>
          </a:p>
          <a:p>
            <a:r>
              <a:rPr lang="en-US" dirty="0">
                <a:latin typeface="Debbie" pitchFamily="2" charset="0"/>
              </a:rPr>
              <a:t>Sing some nursery rhymes together. </a:t>
            </a:r>
          </a:p>
          <a:p>
            <a:r>
              <a:rPr lang="en-US" dirty="0">
                <a:latin typeface="Debbie" pitchFamily="2" charset="0"/>
              </a:rPr>
              <a:t>Encourage your child to use the toilet independently, wash their own hands, dress and undress and put on and fasten their own coats.</a:t>
            </a:r>
          </a:p>
          <a:p>
            <a:r>
              <a:rPr lang="en-US" dirty="0">
                <a:latin typeface="Debbie" pitchFamily="2" charset="0"/>
              </a:rPr>
              <a:t>Play games which encourage sharing and turn taking. </a:t>
            </a:r>
          </a:p>
          <a:p>
            <a:r>
              <a:rPr lang="en-US" dirty="0">
                <a:latin typeface="Debbie" pitchFamily="2" charset="0"/>
              </a:rPr>
              <a:t>Support them in using a knife and fork at mealtimes. </a:t>
            </a:r>
          </a:p>
          <a:p>
            <a:r>
              <a:rPr lang="en-US" dirty="0">
                <a:latin typeface="Debbie" pitchFamily="2" charset="0"/>
              </a:rPr>
              <a:t>Help your child to remember their full name and when their birthday is. </a:t>
            </a:r>
          </a:p>
          <a:p>
            <a:r>
              <a:rPr lang="en-US" dirty="0">
                <a:latin typeface="Debbie" pitchFamily="2" charset="0"/>
              </a:rPr>
              <a:t>Encourage your child to use eye contact when speaking and listening.</a:t>
            </a:r>
          </a:p>
          <a:p>
            <a:r>
              <a:rPr lang="en-US" dirty="0">
                <a:latin typeface="Debbie" pitchFamily="2" charset="0"/>
              </a:rPr>
              <a:t>Talk with your child about the places they go and the things they see in the world around them.</a:t>
            </a:r>
          </a:p>
          <a:p>
            <a:r>
              <a:rPr lang="en-US" dirty="0">
                <a:latin typeface="Debbie" pitchFamily="2" charset="0"/>
              </a:rPr>
              <a:t>Give your child time to run, jump, climb and play outdoors. </a:t>
            </a:r>
          </a:p>
          <a:p>
            <a:endParaRPr lang="en-US" dirty="0">
              <a:latin typeface="Bradley Hand ITC" panose="03070402050302030203" pitchFamily="66" charset="0"/>
            </a:endParaRPr>
          </a:p>
          <a:p>
            <a:pPr marL="45720" indent="0">
              <a:buNone/>
            </a:pPr>
            <a:endParaRPr lang="en-US" dirty="0">
              <a:latin typeface="Bradley Hand ITC" panose="03070402050302030203" pitchFamily="66" charset="0"/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66A99CE-85B9-4566-B366-6E1C53F012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7113" y="106193"/>
            <a:ext cx="9372600" cy="785813"/>
          </a:xfrm>
        </p:spPr>
        <p:txBody>
          <a:bodyPr>
            <a:normAutofit/>
          </a:bodyPr>
          <a:lstStyle/>
          <a:p>
            <a:r>
              <a:rPr lang="en-US" sz="3200" b="1" dirty="0">
                <a:latin typeface="Debbie" pitchFamily="2" charset="0"/>
              </a:rPr>
              <a:t>What you can do to help your child be school ready</a:t>
            </a:r>
          </a:p>
        </p:txBody>
      </p:sp>
    </p:spTree>
    <p:extLst>
      <p:ext uri="{BB962C8B-B14F-4D97-AF65-F5344CB8AC3E}">
        <p14:creationId xmlns:p14="http://schemas.microsoft.com/office/powerpoint/2010/main" val="355427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C434D7-EEA5-434E-8F40-80C8E45D61D4}"/>
              </a:ext>
            </a:extLst>
          </p:cNvPr>
          <p:cNvSpPr txBox="1">
            <a:spLocks/>
          </p:cNvSpPr>
          <p:nvPr/>
        </p:nvSpPr>
        <p:spPr>
          <a:xfrm>
            <a:off x="1240177" y="248235"/>
            <a:ext cx="9372600" cy="6028278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4400" b="1" dirty="0">
                <a:latin typeface="Debbie" pitchFamily="2" charset="0"/>
              </a:rPr>
              <a:t>Thank you </a:t>
            </a:r>
          </a:p>
          <a:p>
            <a:pPr algn="ctr"/>
            <a:endParaRPr lang="en-US" sz="3200" b="1" dirty="0">
              <a:latin typeface="Debbie" pitchFamily="2" charset="0"/>
            </a:endParaRPr>
          </a:p>
          <a:p>
            <a:pPr algn="ctr"/>
            <a:r>
              <a:rPr lang="en-US" sz="3200" b="1" dirty="0">
                <a:latin typeface="Debbie" pitchFamily="2" charset="0"/>
              </a:rPr>
              <a:t>We look forward to a happy partnership in your child’s first year at school and beyond.  </a:t>
            </a:r>
          </a:p>
          <a:p>
            <a:pPr algn="ctr"/>
            <a:endParaRPr lang="en-US" sz="3200" b="1" dirty="0">
              <a:latin typeface="Bradley Hand ITC" panose="03070402050302030203" pitchFamily="66" charset="0"/>
            </a:endParaRPr>
          </a:p>
          <a:p>
            <a:pPr algn="ctr"/>
            <a:endParaRPr lang="en-US" sz="3200" b="1" dirty="0">
              <a:latin typeface="Debbie" pitchFamily="2" charset="0"/>
            </a:endParaRPr>
          </a:p>
          <a:p>
            <a:pPr algn="ctr"/>
            <a:r>
              <a:rPr lang="en-US" sz="2400" dirty="0">
                <a:latin typeface="Debbie" pitchFamily="2" charset="0"/>
              </a:rPr>
              <a:t>Schools website:</a:t>
            </a:r>
          </a:p>
          <a:p>
            <a:pPr algn="ctr"/>
            <a:r>
              <a:rPr lang="en-US" sz="2400" dirty="0">
                <a:latin typeface="Debbie" pitchFamily="2" charset="0"/>
                <a:hlinkClick r:id="rId2"/>
              </a:rPr>
              <a:t>www.rosegrove.lancs.sch.uk</a:t>
            </a:r>
            <a:endParaRPr lang="en-US" sz="2400" dirty="0">
              <a:latin typeface="Debbie" pitchFamily="2" charset="0"/>
            </a:endParaRPr>
          </a:p>
          <a:p>
            <a:pPr algn="ctr"/>
            <a:endParaRPr lang="en-US" sz="2400" dirty="0">
              <a:latin typeface="Debbie" pitchFamily="2" charset="0"/>
            </a:endParaRPr>
          </a:p>
          <a:p>
            <a:pPr algn="r"/>
            <a:endParaRPr lang="en-US" sz="2400" dirty="0">
              <a:latin typeface="Bradley Hand ITC" panose="03070402050302030203" pitchFamily="66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7A736F-B0B7-4866-8340-F05ABC3E900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0031" y="3863123"/>
            <a:ext cx="1019175" cy="1000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9647156"/>
      </p:ext>
    </p:extLst>
  </p:cSld>
  <p:clrMapOvr>
    <a:masterClrMapping/>
  </p:clrMapOvr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Children playing education presentation design (cartoon illustration, widescreen)</Template>
  <TotalTime>205</TotalTime>
  <Words>568</Words>
  <Application>Microsoft Office PowerPoint</Application>
  <PresentationFormat>Widescreen</PresentationFormat>
  <Paragraphs>72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Bradley Hand ITC</vt:lpstr>
      <vt:lpstr>Debbie</vt:lpstr>
      <vt:lpstr>Euphemia</vt:lpstr>
      <vt:lpstr>Wingdings</vt:lpstr>
      <vt:lpstr>Children Playing 16x9</vt:lpstr>
      <vt:lpstr>The Early Years Foundation Stage</vt:lpstr>
      <vt:lpstr>What is the EYFS?</vt:lpstr>
      <vt:lpstr>Areas of Learning</vt:lpstr>
      <vt:lpstr>PowerPoint Presentation</vt:lpstr>
      <vt:lpstr>Key Person</vt:lpstr>
      <vt:lpstr>Drop off and pick up times</vt:lpstr>
      <vt:lpstr>Daily activities that take place in reception </vt:lpstr>
      <vt:lpstr>What you can do to help your child be school ready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Early Years Foundation Stage</dc:title>
  <dc:creator>Wilson, N</dc:creator>
  <cp:lastModifiedBy>Renshaw, L</cp:lastModifiedBy>
  <cp:revision>24</cp:revision>
  <dcterms:created xsi:type="dcterms:W3CDTF">2018-05-22T18:06:41Z</dcterms:created>
  <dcterms:modified xsi:type="dcterms:W3CDTF">2025-09-02T14:00:37Z</dcterms:modified>
</cp:coreProperties>
</file>